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  <p:sldMasterId id="2147483708" r:id="rId4"/>
    <p:sldMasterId id="2147483720" r:id="rId5"/>
    <p:sldMasterId id="2147483732" r:id="rId6"/>
    <p:sldMasterId id="2147483744" r:id="rId7"/>
    <p:sldMasterId id="2147483756" r:id="rId8"/>
    <p:sldMasterId id="2147483768" r:id="rId9"/>
    <p:sldMasterId id="2147483989" r:id="rId10"/>
    <p:sldMasterId id="2147484232" r:id="rId11"/>
  </p:sldMasterIdLst>
  <p:sldIdLst>
    <p:sldId id="285" r:id="rId12"/>
    <p:sldId id="259" r:id="rId13"/>
    <p:sldId id="261" r:id="rId14"/>
    <p:sldId id="271" r:id="rId15"/>
    <p:sldId id="260" r:id="rId16"/>
    <p:sldId id="273" r:id="rId17"/>
    <p:sldId id="274" r:id="rId18"/>
    <p:sldId id="269" r:id="rId19"/>
    <p:sldId id="275" r:id="rId20"/>
    <p:sldId id="263" r:id="rId21"/>
    <p:sldId id="264" r:id="rId22"/>
    <p:sldId id="265" r:id="rId23"/>
    <p:sldId id="266" r:id="rId24"/>
    <p:sldId id="262" r:id="rId25"/>
    <p:sldId id="267" r:id="rId26"/>
    <p:sldId id="283" r:id="rId27"/>
    <p:sldId id="284" r:id="rId28"/>
    <p:sldId id="280" r:id="rId29"/>
    <p:sldId id="281" r:id="rId30"/>
    <p:sldId id="282" r:id="rId31"/>
    <p:sldId id="287" r:id="rId32"/>
    <p:sldId id="288" r:id="rId33"/>
    <p:sldId id="289" r:id="rId3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65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ED8A01F-AF7F-4AE4-BF88-E1985C1A1142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B65E016-7A0F-4018-98E1-820D5146F6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105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1CFFADD-109B-407E-ADEA-D03993101121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4A455699-CE46-434C-B5B7-899FCB116B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526596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1A93A230-44F4-447E-A0F6-6555D6CA8BA9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4D38C0-F55D-4F78-951C-EE24CE3B11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743721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FA18D781-5561-48F3-BF1E-C7B684ADF63E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ABA0B5-F7EE-496E-85E9-3A1E4C50F1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150000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E4C41E62-1812-46FA-B191-78D7B4F8C7D8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C24427-ED8C-4007-9ACA-1B6BBEEA3C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600285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869F412E-333E-4DE8-9601-657AAD490F41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8C33D5-A300-4565-B2D8-E0F9B22B75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252846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008E7992-284F-4577-A08B-EEB064425A30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7D67FB-6DE1-446A-88B4-2411F6FD3D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304917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46DB8FDE-932C-434D-AAC5-E8798F6AE350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811C52-B9D7-4E28-B401-E1C2587D34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292620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CB2F5322-91F7-4A9D-8FB3-CB65B8AA5EE4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D4BAA0-8B1A-4E87-BEA8-B04362761B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681300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BD9FAB3B-63CC-45D5-91A5-A900A6362363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09CF66-014B-4FBE-8D48-8CF6B0F94E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813987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6E0A79DA-8C1D-4D18-BD86-D992614BF2BA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EE9F6B-DB73-4100-B6D0-F684F7734B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340057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41EB1769-4217-4AE5-947D-3836E66C00C9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964E32-4799-4F2F-B163-F8A87CD164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32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DDDD8CD-343F-4BEF-A874-A9EA9EEFD9DD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BD83470C-8509-4262-9A4C-4F302BE30B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632415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FC84E86F-28C9-47CF-877C-CCD11887EF5C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0752F5-B7B2-441B-839C-658A15A152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47614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C86C5-0831-44F4-BD0E-D85B2913FD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6018D-7655-490E-9C35-C92840B4D0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5558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C86C5-0831-44F4-BD0E-D85B2913FD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6018D-7655-490E-9C35-C92840B4D0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33538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C86C5-0831-44F4-BD0E-D85B2913FD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6018D-7655-490E-9C35-C92840B4D0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16177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C86C5-0831-44F4-BD0E-D85B2913FD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6018D-7655-490E-9C35-C92840B4D0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33550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C86C5-0831-44F4-BD0E-D85B2913FD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6018D-7655-490E-9C35-C92840B4D0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09781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C86C5-0831-44F4-BD0E-D85B2913FD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6018D-7655-490E-9C35-C92840B4D0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4900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C86C5-0831-44F4-BD0E-D85B2913FD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6018D-7655-490E-9C35-C92840B4D0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36524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C86C5-0831-44F4-BD0E-D85B2913FD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6018D-7655-490E-9C35-C92840B4D0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79690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C86C5-0831-44F4-BD0E-D85B2913FD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6018D-7655-490E-9C35-C92840B4D0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746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11713F8-CAF6-4C32-A208-DAE135FF95C5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547987EF-D69A-40CF-9751-D896EAE978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063937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C86C5-0831-44F4-BD0E-D85B2913FD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6018D-7655-490E-9C35-C92840B4D0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15870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C86C5-0831-44F4-BD0E-D85B2913FDA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6018D-7655-490E-9C35-C92840B4D07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321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8B4E6C5-B432-41CE-B13B-833B8DC42794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EA4254F-2263-467F-A81D-E101F6FA4F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0994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835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560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9060850-B22F-44F0-9A9D-325D214ADFDA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7AA86CA-DDC5-409E-B608-727B0A6E53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0565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8B8BBBA-E10D-4428-877B-001E2F059B50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CFA1567A-9345-4AF8-B8EB-1387851069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1456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F23F774-97C2-4631-9C7B-7EFA540F0A87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8FB73E1-2C97-403F-A8A3-10CEC810AA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767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8979C38-9C2C-4F78-B2E9-F84570340491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8AB1F1A-5526-4193-9448-BC28DEFE22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14769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68AB5F9-5BCB-4568-8508-EC4E60F93DF9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BFF037A4-8A55-4127-B895-4AB147ABC9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31225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522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AAAE212-0D1E-4ABD-A9E2-D0D428C6BCBB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828C5EB6-200A-41A0-BDF3-5808144189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220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3E87A2E-8E25-44C3-81E3-7813973A3762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8091A98D-2D04-4B7D-9D56-F17D748687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57456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522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4E592AB-4848-48D7-8B25-D29221F99937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AC50F8D0-9007-4A59-97F1-3891118461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6847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C309231-DFDF-4341-B8D6-970B77DED5C8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4818392-61E7-4B8C-BC27-4DC81EDAE3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65864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F5533FE-EAC2-4E45-9280-92E201C38902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D1DFB14-CCFD-40F0-B64E-BEE1B3B762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89902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BFB07AC-A6A0-4142-907F-C901852C362B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C02D830-74B9-4C55-948C-C822D2A4AD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56428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839B6A4-0824-4066-BFCD-6A0F223CB6E8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0D15E5B-E7E7-473B-AF6E-52A397A059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64781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827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552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5EE4AF1-4D28-4BF3-BC80-446A13B1B12C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603885A-9569-4744-ABC1-24DB7ECC18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96855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8A8B757-E466-4F5E-A18F-04636A7F5332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F25FFB9-0286-4CDA-97F4-04CB45DE06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66599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62E059A-F8A8-4D91-B07A-39B1038129B3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F5F9582-AAB7-455C-9AFA-03B107267F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569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5ED6229-C445-4CB0-9A75-88809EE5DF10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53195517-38E7-488E-B1CF-A0BD075116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2898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025DFE3-D9CF-4265-9991-5C0534AF3568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E5E5995-729E-409E-A4D4-8EFA355B7D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8736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8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5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19F9B1E-1C0C-419E-8C0F-8CF5011EDDEA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B19930F-D946-429C-9DBA-E5131D6872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19976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514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0C09C41-C041-46B7-BEA5-8255810E169F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B6C9618C-3582-4999-B715-4E39F81AC3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37894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514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5ADCE46-4B8E-4500-96AD-C10E297B5106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B41CF64C-397C-46D0-9F28-89DF2B2F65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6495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D113434-9546-4BF2-9C1E-0997EC4681F1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39314C1-63EF-4A43-9F97-D55E89D390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03116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EEEAA41-8F97-42B6-BBA9-C5B1CEFE5A81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BCC98BFD-7120-48EC-94DF-4F60B72D1D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14423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D05CA8B-FBF3-449C-A8E8-537E1882EA0C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B924B003-1287-4CA0-A78A-5B6E303D4A3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4022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F406632-1C0E-4AA8-A034-BD6BFCE477FB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7907470-081B-4502-920E-EB0CEB9DCC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84405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817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542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A4F4782-23D3-4EA9-B1FD-2A9757AD1713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B38A3F0A-A1D8-470F-B131-E95D420B87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40477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0EA6ABA-6562-4576-AAD6-143E9389D63E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8A6F4036-47F1-4783-8A1E-4A20FF2C22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91610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4D18C31-96E1-4633-8D88-56152FE86F5F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525F050-546A-48FE-9A96-495738DB19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15687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8542187-3528-4244-A9A8-26C347102E71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6649631-09AD-4B85-A762-F852B98F1B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7233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13EA160-8D26-4DE5-B6F5-B6B0E9288E2F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6F4A4E30-47A1-47D5-836D-A00BF8B9C2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57634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792506D-413D-4114-AA2B-9CB92E9EC7A5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DF14FCA-14E2-4D18-BF79-8AFC1797F2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68160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504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09C385C-B14A-42BD-9389-4DDC299969BE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6F9F5456-3172-47CC-A5CD-ABEC534639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3804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504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B9B23B7-50A0-45F1-9A7F-283DC9333EA7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52C2F1B0-6EDE-487F-8FB9-BCC0D903EB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05931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B181386-E09D-48EA-8C2A-ED1BFBAAC2DA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20F9271-9F9C-4D46-A401-92E12BE323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63859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D68F8C3-CC64-40D7-ABE2-19595D068DD6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AF8E88B2-15D9-4B1A-89F5-F1E2142FAC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38407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F5154F6-688D-4A50-A7B4-E901DE364A53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50B6C12-9B48-4E09-B148-A94278EA68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0650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36348F9-C20C-403D-9CD9-1A8BFF177C27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F7F097C-9529-4783-ACF6-2B25531E4B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9481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805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530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AED14EA-162F-49EE-9C47-E5565BB726E7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65F3CF8A-6DB7-470A-A6EB-3FDC16A369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26649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4048D7D-90E0-467D-B5AF-4A222A6F4E6A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5E6E8591-D497-4711-9581-2FD515A5A2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76643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EAC01F9-5142-4346-8A11-65DBA1BEC511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B6B66F8-77B2-4C65-A040-BB35B0A493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0227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FB49A60-7DE0-4A19-8DDB-20730E667155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8CA8F2CE-8E15-4A05-9BF6-CC1F0EC85C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18672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BAD6E39-3074-45F8-A42E-48A16EF8AA36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812D089-8033-4DA6-9BD6-3E3042C337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3341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281453C-8376-4BB2-85FD-549F27A62653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F5F4D4B-B072-4BD7-8AFB-7674D659AB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62360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92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F231CA2-CFCF-41B3-A0CA-54EBFD9EB419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A5AF8B6-0C68-4C0A-B720-176617B5B7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86261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92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9E11385-5E35-49AD-8476-DFFB69CAEA0C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584F91B-20E4-4B0B-84F1-F517CB33AD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3517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686A2A3-DFDC-449B-979E-B5620E396DA4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37D30DE-14DA-44CD-B9C1-D13205DDBF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8246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C979C4D-7C51-4930-BE1D-256FE97CE851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D4E7DC8-F0EE-4EC6-B5F4-DC54B01283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28583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89FC999-85FB-4032-A1C0-41BC2C615B70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B2CCD9A-DA6E-465C-BBB2-1AEC68D3EB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6450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D6605D5-B53F-4AD6-9299-9BC0A236C418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B955838C-F1E8-44DF-9467-FDB5F05A9F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18909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9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51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CB8E2A2-73D2-4A98-BC16-3EE3E42AD194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5E91213F-0AF0-4314-834E-A691910A49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94170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14DE9CA-C948-422B-A3F1-F4CC3ED6E50E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D90F69F-24F7-477A-AFA3-DC9B089891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243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1EC47FA-ABAB-4CCC-9440-986692CE41CA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69E1D842-73CF-431C-BA31-30F4C03DA2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61850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84C2BD2-8C6A-44CF-97EC-2FD2E4E0A532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B4CD43FA-3977-43AC-8F1A-CD30673792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62260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1ED68B7-4179-4756-9201-985510D5C433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4AA73CC4-106B-40B3-A465-F0B44F10683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562868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416FCFD-01B0-4DAE-ADBB-0BF2DF341751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9C2090A-8BF4-436C-B550-3AF7DD699F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005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7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B272B14-3416-425F-B3D1-3552D23E5959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AE63B5D-AAAA-460D-89F5-5083AF16E9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73109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78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2624F7B-0EEE-4C48-8AE8-2684996B57D8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14D0BD2-2586-4B25-B221-7AA1D3C31C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11294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701CDDB-45BF-4677-88D6-ECB046D84631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44C136B-A1AD-4A40-975C-931A88AF9A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48620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ACE5DA0-527D-4991-A385-1908089A07CC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16FDDAC-4606-408D-89DF-8795745407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64984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A9357C9-0AE3-40F7-9CBD-4E0AAB09F208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0BB0182-7C84-426D-A7D7-D7FDC8DB954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41310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5A5F72D-9205-4E6D-BC67-2B7E70EDF1AA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C00C8C6-9720-4896-A570-8376777DF2B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4459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75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500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D9AB789-487A-4386-A948-11619918091F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062EDD2-316C-41B6-A770-0431E49FB2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4412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6EA9C0B-DCCD-4288-9CB1-741D301E31D8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71F1DC6-3494-454E-A9FD-805680A7F7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5891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2A655F7-F114-437A-841D-880FE6CF19E6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92FA3C5-C9F6-4293-8BD3-83FE1F0A9D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581811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9AFDDBA-C00B-422D-91CC-3BF905B1A6E7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A4F51EE7-3202-453B-BA0B-DBACDBAF86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59052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C9794C5-3AA0-4CC0-AA63-8CE776FECAD7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64BF2180-3202-441F-9BC0-3571F1C315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011783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AB7DE91-61E2-4440-9A67-D720D8C45EE8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FC17E37-7272-4D39-A96E-BB5640C2621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6431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62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8C14926-E755-4B54-A4B6-02BE7095DA04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CFED1F95-9FBD-4C42-B136-088F7C4213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155044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62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EDC5521-456C-4E8C-8089-6C05C16AAB85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C0394470-E145-46BE-BBD4-9BC7B1006D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883629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716E0CF-0782-459E-AEC4-325B147724D6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8D01B36-DE61-4A07-83D3-312210D89F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09243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023E770-BA74-4B75-BD90-8D5D8316F78E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5B40458-E28F-4F8C-A568-4B614C5791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002204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3434476-51A2-4B10-8A7C-F6DC7BA799C7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E55BD96-EA3E-48BC-8367-3C2752E710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047538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DD5A3F3-B8A4-480C-8604-93798285C3FB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6C16E0A-EE00-4737-954A-5CBF0DDFA0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1140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5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0CE5116-2ACE-42D2-B9C1-7E012CF5B8BD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D6BC3BF-950B-4C88-802A-AE3D7C01EF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78312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57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82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A468BB1-AFBA-45C7-849D-730FBA769C5A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884EE4DF-F3B8-425A-BBAB-7357F13873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456933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687854C-4D23-4D88-BEFD-B127B9FBA896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A068855-8717-4A63-A833-4D6C022D9E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720210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B4BFD59-ADA1-40DB-9B29-43042D4571DF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BA736B9-2CAC-41EB-B5DB-3317AA7DFF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41903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FC6A966-BE38-4B16-ACD5-0929C347C95F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0E0356E-FA01-4EB2-8035-F27E39F95D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585920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1C0FFBA-E393-4F6E-8223-AC77F16620C3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5AD1FB32-030C-451A-9A21-EB3E066764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575595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44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4ECD59-5A05-449A-98D8-F89FD3FE2EFE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B9D73FCF-8518-4F55-879A-73ECE98199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516619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44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DDC5642-65D7-4D7E-A2E2-F27431878FE5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B6F8BD1-7E8A-4335-9249-4D61DC7BD6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512939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F920B83-711D-46E8-98C9-EDCD98DD8029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A4645C9-DF00-4905-92AB-74CD371BD2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23733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80C3501-ADD6-4EE0-9D0A-614369DF5B51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CF2B724D-F22A-4114-B744-A89DED3B7F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00142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7B92EAC-8A22-480F-8CB2-24995903FF00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6776F53-EFB2-4B76-8D0A-8882D535AC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9831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528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E2F2445-9986-4F62-9AA4-910D5EB3632A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BAD9380-CF57-4B23-A148-E494D9BD0E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446276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F5B7525-66A9-4DD9-A595-CF1412F71781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82F191F-1A86-4EAF-BFBB-CA21D125FA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523532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CFE87AB-A5E1-4B44-8806-5E09F6A1F6D6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A2F685A-A7DC-48D0-9434-D6A73CC128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998615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61EDC6D-70FD-4FB1-90DF-583C048E8BC3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7DA75B0-300D-4708-AEB5-6503F26496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32697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F34598A-D5F8-404E-9223-6C9CF65AAB6E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7F32AA8-E82D-4CEC-ADE2-C633FDACE7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187884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D86F960-5D95-4229-B1DB-8723ED1EAD24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A3CD50C4-52F1-4B92-8E26-A14F816717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956397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18FF9A8-40C4-4FC0-A76F-9E0BEE149899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448FA76-6623-4237-9709-1ED6E3AE84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673846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6A6C5D7-326A-4086-80FB-C6C2C4BF5029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CD0BEA7E-6556-4656-87BF-7C8EDA1C1A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758661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C886914-55A9-434F-983E-474C3C78E21D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1731B1D-525F-48DA-8C36-9DC9D52826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273840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646A9D7-7700-4AE7-9D82-A8EC25926114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ED66B3E-8104-46F7-AF22-47805940F9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439526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2502B2A-1A9F-46D7-95EF-28452E4C0E17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0DAA412-6B9F-4AFB-9439-B7CE824389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2972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BDDF0CC-05D1-4ED7-AC9B-BAB0C6F3CB2F}" type="datetimeFigureOut">
              <a:rPr lang="en-US" altLang="en-US"/>
              <a:pPr>
                <a:defRPr/>
              </a:pPr>
              <a:t>2/17/2015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690EB5F6-22A4-47FE-95DB-3C80017B2E8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  <p:sldLayoutId id="2147484129" r:id="rId8"/>
    <p:sldLayoutId id="2147484130" r:id="rId9"/>
    <p:sldLayoutId id="2147484131" r:id="rId10"/>
    <p:sldLayoutId id="2147484132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2390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D99EAE4-45CD-4856-AB66-F53902CDEDE4}" type="datetimeFigureOut">
              <a:rPr lang="en-US" altLang="en-US"/>
              <a:pPr>
                <a:defRPr/>
              </a:pPr>
              <a:t>2/17/2015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324D64D2-A807-4651-B4B2-9E7B3F6523A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4" r:id="rId4"/>
    <p:sldLayoutId id="2147484225" r:id="rId5"/>
    <p:sldLayoutId id="2147484226" r:id="rId6"/>
    <p:sldLayoutId id="2147484227" r:id="rId7"/>
    <p:sldLayoutId id="2147484228" r:id="rId8"/>
    <p:sldLayoutId id="2147484229" r:id="rId9"/>
    <p:sldLayoutId id="2147484230" r:id="rId10"/>
    <p:sldLayoutId id="2147484231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53C86C5-0831-44F4-BD0E-D85B2913FDA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2/17/2015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C56018D-7655-490E-9C35-C92840B4D07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5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3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E15DA8B-3511-4A7A-B156-8BD4E6157BA9}" type="datetimeFigureOut">
              <a:rPr lang="en-US" altLang="en-US"/>
              <a:pPr>
                <a:defRPr/>
              </a:pPr>
              <a:t>2/17/2015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A3E81CF6-238E-4FED-8FAB-F5677213472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3" r:id="rId1"/>
    <p:sldLayoutId id="2147484134" r:id="rId2"/>
    <p:sldLayoutId id="2147484135" r:id="rId3"/>
    <p:sldLayoutId id="2147484136" r:id="rId4"/>
    <p:sldLayoutId id="2147484137" r:id="rId5"/>
    <p:sldLayoutId id="2147484138" r:id="rId6"/>
    <p:sldLayoutId id="2147484139" r:id="rId7"/>
    <p:sldLayoutId id="2147484140" r:id="rId8"/>
    <p:sldLayoutId id="2147484141" r:id="rId9"/>
    <p:sldLayoutId id="2147484142" r:id="rId10"/>
    <p:sldLayoutId id="2147484143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789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3666E9C-B3CC-4169-9CEA-81F947D20680}" type="datetimeFigureOut">
              <a:rPr lang="en-US" altLang="en-US"/>
              <a:pPr>
                <a:defRPr/>
              </a:pPr>
              <a:t>2/17/2015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5F618AC2-1271-43F3-A66B-C5E5A7072F0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  <p:sldLayoutId id="2147484147" r:id="rId4"/>
    <p:sldLayoutId id="2147484148" r:id="rId5"/>
    <p:sldLayoutId id="2147484149" r:id="rId6"/>
    <p:sldLayoutId id="2147484150" r:id="rId7"/>
    <p:sldLayoutId id="2147484151" r:id="rId8"/>
    <p:sldLayoutId id="2147484152" r:id="rId9"/>
    <p:sldLayoutId id="2147484153" r:id="rId10"/>
    <p:sldLayoutId id="2147484154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017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13C37C2-3BF1-46C0-9C5F-2BE54CE5E2F7}" type="datetimeFigureOut">
              <a:rPr lang="en-US" altLang="en-US"/>
              <a:pPr>
                <a:defRPr/>
              </a:pPr>
              <a:t>2/17/2015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7F143EF6-1860-4B76-BF1B-34512631F1A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6246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347CFC3-E087-4F7D-9C4E-CA4086254B41}" type="datetimeFigureOut">
              <a:rPr lang="en-US" altLang="en-US"/>
              <a:pPr>
                <a:defRPr/>
              </a:pPr>
              <a:t>2/17/2015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DBE6AAD-8EA3-4716-A566-8FCE7F29BEC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6" r:id="rId1"/>
    <p:sldLayoutId id="2147484167" r:id="rId2"/>
    <p:sldLayoutId id="2147484168" r:id="rId3"/>
    <p:sldLayoutId id="2147484169" r:id="rId4"/>
    <p:sldLayoutId id="2147484170" r:id="rId5"/>
    <p:sldLayoutId id="2147484171" r:id="rId6"/>
    <p:sldLayoutId id="2147484172" r:id="rId7"/>
    <p:sldLayoutId id="2147484173" r:id="rId8"/>
    <p:sldLayoutId id="2147484174" r:id="rId9"/>
    <p:sldLayoutId id="2147484175" r:id="rId10"/>
    <p:sldLayoutId id="2147484176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7475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1E2CDB8-4B23-4EEA-8F88-38B30FFE9850}" type="datetimeFigureOut">
              <a:rPr lang="en-US" altLang="en-US"/>
              <a:pPr>
                <a:defRPr/>
              </a:pPr>
              <a:t>2/17/2015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CFA72E4-BEA5-4C21-9809-A9701B714D0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8704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4828685-26B5-4C66-8C1A-84CD8FD201E9}" type="datetimeFigureOut">
              <a:rPr lang="en-US" altLang="en-US"/>
              <a:pPr>
                <a:defRPr/>
              </a:pPr>
              <a:t>2/17/2015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D36B7E37-0482-42CE-8FEB-136780037BD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8" r:id="rId1"/>
    <p:sldLayoutId id="2147484189" r:id="rId2"/>
    <p:sldLayoutId id="2147484190" r:id="rId3"/>
    <p:sldLayoutId id="2147484191" r:id="rId4"/>
    <p:sldLayoutId id="2147484192" r:id="rId5"/>
    <p:sldLayoutId id="2147484193" r:id="rId6"/>
    <p:sldLayoutId id="2147484194" r:id="rId7"/>
    <p:sldLayoutId id="2147484195" r:id="rId8"/>
    <p:sldLayoutId id="2147484196" r:id="rId9"/>
    <p:sldLayoutId id="2147484197" r:id="rId10"/>
    <p:sldLayoutId id="2147484198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993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8A5487D-D702-4081-806C-7352FAB98011}" type="datetimeFigureOut">
              <a:rPr lang="en-US" altLang="en-US"/>
              <a:pPr>
                <a:defRPr/>
              </a:pPr>
              <a:t>2/17/2015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41B85AD-9EA7-4455-9FAB-7BDD4037EDA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9" r:id="rId1"/>
    <p:sldLayoutId id="2147484200" r:id="rId2"/>
    <p:sldLayoutId id="2147484201" r:id="rId3"/>
    <p:sldLayoutId id="2147484202" r:id="rId4"/>
    <p:sldLayoutId id="2147484203" r:id="rId5"/>
    <p:sldLayoutId id="2147484204" r:id="rId6"/>
    <p:sldLayoutId id="2147484205" r:id="rId7"/>
    <p:sldLayoutId id="2147484206" r:id="rId8"/>
    <p:sldLayoutId id="2147484207" r:id="rId9"/>
    <p:sldLayoutId id="2147484208" r:id="rId10"/>
    <p:sldLayoutId id="214748420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116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2D7CFA4-8C26-4FF9-AEEB-E9965AD41624}" type="datetimeFigureOut">
              <a:rPr lang="en-US" altLang="en-US"/>
              <a:pPr>
                <a:defRPr/>
              </a:pPr>
              <a:t>2/17/2015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DAD2842-E9D5-4CB4-8F58-6190DDC4CF6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0" r:id="rId1"/>
    <p:sldLayoutId id="2147484211" r:id="rId2"/>
    <p:sldLayoutId id="2147484212" r:id="rId3"/>
    <p:sldLayoutId id="2147484213" r:id="rId4"/>
    <p:sldLayoutId id="2147484214" r:id="rId5"/>
    <p:sldLayoutId id="2147484215" r:id="rId6"/>
    <p:sldLayoutId id="2147484216" r:id="rId7"/>
    <p:sldLayoutId id="2147484217" r:id="rId8"/>
    <p:sldLayoutId id="2147484218" r:id="rId9"/>
    <p:sldLayoutId id="2147484219" r:id="rId10"/>
    <p:sldLayoutId id="2147484220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2.xml"/><Relationship Id="rId4" Type="http://schemas.openxmlformats.org/officeDocument/2006/relationships/hyperlink" Target="https://www.youtube.com/watch?v=WQ2irbf3-iE&amp;feature=youtu.b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46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57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4.jpeg"/><Relationship Id="rId2" Type="http://schemas.openxmlformats.org/officeDocument/2006/relationships/slideLayout" Target="../slideLayouts/slideLayout68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9.xml"/><Relationship Id="rId1" Type="http://schemas.openxmlformats.org/officeDocument/2006/relationships/themeOverride" Target="../theme/themeOverrid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0.jpeg"/><Relationship Id="rId7" Type="http://schemas.openxmlformats.org/officeDocument/2006/relationships/image" Target="../media/image1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371725"/>
            <a:ext cx="2667000" cy="422275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N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IOT DESIGN CHALLENGE</a:t>
            </a:r>
            <a:endParaRPr lang="en-IN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0730166">
            <a:off x="1595221" y="1815931"/>
            <a:ext cx="6517481" cy="1028700"/>
          </a:xfrm>
          <a:scene3d>
            <a:camera prst="orthographicFront">
              <a:rot lat="18965086" lon="1456724" rev="21176457"/>
            </a:camera>
            <a:lightRig rig="threePt" dir="t"/>
          </a:scene3d>
          <a:extLst/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N" sz="1600" b="1" dirty="0">
                <a:solidFill>
                  <a:schemeClr val="accent2">
                    <a:lumMod val="50000"/>
                  </a:schemeClr>
                </a:solidFill>
              </a:rPr>
              <a:t>STUDENT LIBRARY ASSISTANT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4191000" y="2514600"/>
            <a:ext cx="1788319" cy="3039665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21004568" lon="2947552" rev="2270"/>
            </a:camera>
            <a:lightRig rig="threePt" dir="t"/>
          </a:scene3d>
          <a:extLst/>
        </p:spPr>
        <p:txBody>
          <a:bodyPr>
            <a:normAutofit/>
          </a:bodyPr>
          <a:lstStyle>
            <a:lvl1pPr marL="0" indent="0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None/>
              <a:defRPr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5B9BD5"/>
              </a:buClr>
              <a:defRPr/>
            </a:pPr>
            <a:r>
              <a:rPr lang="en-IN" sz="1400" i="1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NCSU </a:t>
            </a:r>
            <a:r>
              <a:rPr lang="en-IN" sz="1400" i="1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WOLVES</a:t>
            </a:r>
            <a:endParaRPr lang="en-IN" sz="1400" i="1" u="sn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fontAlgn="auto">
              <a:spcAft>
                <a:spcPts val="0"/>
              </a:spcAft>
              <a:buClr>
                <a:srgbClr val="5B9BD5"/>
              </a:buClr>
              <a:defRPr/>
            </a:pPr>
            <a:r>
              <a:rPr lang="en-IN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Vrushti</a:t>
            </a:r>
            <a:r>
              <a:rPr lang="en-IN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Shah</a:t>
            </a:r>
          </a:p>
          <a:p>
            <a:pPr fontAlgn="auto">
              <a:spcAft>
                <a:spcPts val="0"/>
              </a:spcAft>
              <a:buClr>
                <a:srgbClr val="5B9BD5"/>
              </a:buClr>
              <a:defRPr/>
            </a:pPr>
            <a:r>
              <a:rPr lang="en-IN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Dharin</a:t>
            </a:r>
            <a:r>
              <a:rPr lang="en-IN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N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Updhyay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0" y="2548940"/>
            <a:ext cx="4572000" cy="65146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20999999" lon="2999974" rev="0"/>
            </a:camera>
            <a:lightRig rig="threePt" dir="t"/>
          </a:scene3d>
        </p:spPr>
        <p:txBody>
          <a:bodyPr/>
          <a:lstStyle/>
          <a:p>
            <a:pPr defTabSz="457200" fontAlgn="auto">
              <a:spcBef>
                <a:spcPts val="1000"/>
              </a:spcBef>
              <a:spcAft>
                <a:spcPts val="0"/>
              </a:spcAft>
              <a:buClr>
                <a:srgbClr val="5B9BD5"/>
              </a:buClr>
              <a:buFont typeface="Wingdings 3" panose="05040102010807070707" pitchFamily="18" charset="2"/>
              <a:buNone/>
              <a:defRPr/>
            </a:pPr>
            <a:r>
              <a:rPr lang="en-IN" sz="16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cs"/>
              </a:rPr>
              <a:t>Chetan</a:t>
            </a:r>
            <a:r>
              <a:rPr lang="en-IN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cs"/>
              </a:rPr>
              <a:t> </a:t>
            </a:r>
            <a:r>
              <a:rPr lang="en-IN" sz="16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cs"/>
              </a:rPr>
              <a:t>Pawar</a:t>
            </a:r>
            <a:endParaRPr lang="en-IN" sz="16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cs typeface="+mn-cs"/>
            </a:endParaRPr>
          </a:p>
          <a:p>
            <a:pPr defTabSz="457200" fontAlgn="auto">
              <a:spcBef>
                <a:spcPts val="1000"/>
              </a:spcBef>
              <a:spcAft>
                <a:spcPts val="0"/>
              </a:spcAft>
              <a:buClr>
                <a:srgbClr val="5B9BD5"/>
              </a:buClr>
              <a:buFont typeface="Wingdings 3" panose="05040102010807070707" pitchFamily="18" charset="2"/>
              <a:buNone/>
              <a:defRPr/>
            </a:pPr>
            <a:r>
              <a:rPr lang="en-IN" sz="16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cs"/>
              </a:rPr>
              <a:t>Siddhant</a:t>
            </a:r>
            <a:r>
              <a:rPr lang="en-IN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cs"/>
              </a:rPr>
              <a:t> </a:t>
            </a:r>
            <a:r>
              <a:rPr lang="en-IN" sz="16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cs"/>
              </a:rPr>
              <a:t>Oza</a:t>
            </a:r>
            <a:endParaRPr lang="en-IN" sz="16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cs typeface="+mn-cs"/>
            </a:endParaRPr>
          </a:p>
          <a:p>
            <a:pPr defTabSz="457200" fontAlgn="auto">
              <a:spcBef>
                <a:spcPts val="1000"/>
              </a:spcBef>
              <a:spcAft>
                <a:spcPts val="0"/>
              </a:spcAft>
              <a:buClr>
                <a:srgbClr val="5B9BD5"/>
              </a:buClr>
              <a:buFont typeface="Wingdings 3" panose="05040102010807070707" pitchFamily="18" charset="2"/>
              <a:buNone/>
              <a:defRPr/>
            </a:pPr>
            <a:r>
              <a:rPr lang="en-IN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cs"/>
              </a:rPr>
              <a:t>Mentor: Mihir Shah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684963" cy="1281113"/>
          </a:xfrm>
        </p:spPr>
        <p:txBody>
          <a:bodyPr/>
          <a:lstStyle/>
          <a:p>
            <a:pPr eaLnBrk="1" hangingPunct="1"/>
            <a:r>
              <a:rPr lang="en-IN" altLang="en-US" smtClean="0"/>
              <a:t>DEMO</a:t>
            </a:r>
          </a:p>
        </p:txBody>
      </p:sp>
      <p:sp>
        <p:nvSpPr>
          <p:cNvPr id="146435" name="Content Placeholder 2"/>
          <p:cNvSpPr>
            <a:spLocks noGrp="1"/>
          </p:cNvSpPr>
          <p:nvPr>
            <p:ph idx="1"/>
          </p:nvPr>
        </p:nvSpPr>
        <p:spPr>
          <a:xfrm>
            <a:off x="-1588" y="1281113"/>
            <a:ext cx="8916988" cy="3778250"/>
          </a:xfrm>
        </p:spPr>
        <p:txBody>
          <a:bodyPr/>
          <a:lstStyle/>
          <a:p>
            <a:pPr eaLnBrk="1" hangingPunct="1"/>
            <a:r>
              <a:rPr lang="en-IN" altLang="en-US" smtClean="0"/>
              <a:t>In case it doesn’t work live, here is the video</a:t>
            </a:r>
          </a:p>
          <a:p>
            <a:pPr marL="457200" lvl="1" indent="0" eaLnBrk="1" hangingPunct="1">
              <a:buFont typeface="Arial" panose="020B0604020202020204" pitchFamily="34" charset="0"/>
              <a:buNone/>
            </a:pPr>
            <a:r>
              <a:rPr lang="en-IN" altLang="en-US" smtClean="0">
                <a:hlinkClick r:id="rId4"/>
              </a:rPr>
              <a:t>www.youtube.com/watch?v=WQ2irbf3-iE&amp;feature=youtu.be</a:t>
            </a:r>
            <a:endParaRPr lang="en-I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325" y="900113"/>
            <a:ext cx="2660650" cy="14573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lum bright="8000"/>
            <a:extLst/>
          </a:blip>
          <a:stretch>
            <a:fillRect/>
          </a:stretch>
        </p:blipFill>
        <p:spPr>
          <a:xfrm>
            <a:off x="3126180" y="851860"/>
            <a:ext cx="1088764" cy="1935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>
              <a:schemeClr val="accent1"/>
            </a:glow>
            <a:reflection blurRad="12700" stA="38000" endPos="28000" dist="5000" dir="5400000" sy="-100000" algn="bl" rotWithShape="0"/>
          </a:effectLst>
        </p:spPr>
      </p:pic>
      <p:sp>
        <p:nvSpPr>
          <p:cNvPr id="40" name="Flowchart: Terminator 39"/>
          <p:cNvSpPr/>
          <p:nvPr/>
        </p:nvSpPr>
        <p:spPr>
          <a:xfrm>
            <a:off x="1316038" y="1319213"/>
            <a:ext cx="1708150" cy="600075"/>
          </a:xfrm>
          <a:prstGeom prst="flowChartTerminator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prstClr val="black"/>
                </a:solidFill>
                <a:latin typeface="+mn-lt"/>
              </a:rPr>
              <a:t>START</a:t>
            </a:r>
          </a:p>
        </p:txBody>
      </p:sp>
      <p:sp>
        <p:nvSpPr>
          <p:cNvPr id="41" name="Flowchart: Data 40"/>
          <p:cNvSpPr/>
          <p:nvPr/>
        </p:nvSpPr>
        <p:spPr>
          <a:xfrm>
            <a:off x="1066800" y="2590800"/>
            <a:ext cx="2238375" cy="725488"/>
          </a:xfrm>
          <a:prstGeom prst="flowChartInputOutpu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prstClr val="white"/>
                </a:solidFill>
                <a:latin typeface="+mn-lt"/>
              </a:rPr>
              <a:t>Enter credentials</a:t>
            </a:r>
          </a:p>
        </p:txBody>
      </p:sp>
      <p:sp>
        <p:nvSpPr>
          <p:cNvPr id="42" name="Flowchart: Terminator 41"/>
          <p:cNvSpPr/>
          <p:nvPr/>
        </p:nvSpPr>
        <p:spPr>
          <a:xfrm>
            <a:off x="6038850" y="1319213"/>
            <a:ext cx="1709738" cy="600075"/>
          </a:xfrm>
          <a:prstGeom prst="flowChartTerminator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prstClr val="black"/>
                </a:solidFill>
                <a:latin typeface="+mn-lt"/>
              </a:rPr>
              <a:t>START</a:t>
            </a:r>
          </a:p>
        </p:txBody>
      </p:sp>
      <p:sp>
        <p:nvSpPr>
          <p:cNvPr id="43" name="Flowchart: Process 42"/>
          <p:cNvSpPr/>
          <p:nvPr/>
        </p:nvSpPr>
        <p:spPr>
          <a:xfrm>
            <a:off x="6061075" y="2735263"/>
            <a:ext cx="1665288" cy="804862"/>
          </a:xfrm>
          <a:prstGeom prst="flowChartProcess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prstClr val="white"/>
                </a:solidFill>
                <a:latin typeface="+mn-lt"/>
              </a:rPr>
              <a:t>Listen on endpoint</a:t>
            </a:r>
            <a:br>
              <a:rPr lang="en-US" kern="0" dirty="0">
                <a:solidFill>
                  <a:prstClr val="white"/>
                </a:solidFill>
                <a:latin typeface="+mn-lt"/>
              </a:rPr>
            </a:br>
            <a:r>
              <a:rPr lang="en-US" kern="0" dirty="0">
                <a:solidFill>
                  <a:prstClr val="white"/>
                </a:solidFill>
                <a:latin typeface="+mn-lt"/>
              </a:rPr>
              <a:t>‘/login’</a:t>
            </a:r>
          </a:p>
        </p:txBody>
      </p:sp>
      <p:sp>
        <p:nvSpPr>
          <p:cNvPr id="44" name="Flowchart: Decision 43"/>
          <p:cNvSpPr/>
          <p:nvPr/>
        </p:nvSpPr>
        <p:spPr>
          <a:xfrm>
            <a:off x="5657850" y="4048125"/>
            <a:ext cx="2471738" cy="1293813"/>
          </a:xfrm>
          <a:prstGeom prst="flowChartDecision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+mn-lt"/>
              </a:rPr>
              <a:t>Verify username &amp; password</a:t>
            </a:r>
          </a:p>
        </p:txBody>
      </p:sp>
      <p:cxnSp>
        <p:nvCxnSpPr>
          <p:cNvPr id="147465" name="Straight Arrow Connector 44"/>
          <p:cNvCxnSpPr>
            <a:cxnSpLocks noChangeShapeType="1"/>
            <a:stCxn id="40" idx="2"/>
            <a:endCxn id="41" idx="1"/>
          </p:cNvCxnSpPr>
          <p:nvPr/>
        </p:nvCxnSpPr>
        <p:spPr bwMode="auto">
          <a:xfrm>
            <a:off x="2170113" y="1919288"/>
            <a:ext cx="15875" cy="671512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7466" name="Straight Arrow Connector 45"/>
          <p:cNvCxnSpPr>
            <a:cxnSpLocks noChangeShapeType="1"/>
            <a:stCxn id="42" idx="2"/>
            <a:endCxn id="43" idx="0"/>
          </p:cNvCxnSpPr>
          <p:nvPr/>
        </p:nvCxnSpPr>
        <p:spPr bwMode="auto">
          <a:xfrm flipH="1">
            <a:off x="6892925" y="1919288"/>
            <a:ext cx="0" cy="815975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7467" name="Elbow Connector 46"/>
          <p:cNvCxnSpPr>
            <a:cxnSpLocks noChangeShapeType="1"/>
            <a:stCxn id="41" idx="4"/>
          </p:cNvCxnSpPr>
          <p:nvPr/>
        </p:nvCxnSpPr>
        <p:spPr bwMode="auto">
          <a:xfrm rot="16200000" flipH="1">
            <a:off x="4316413" y="1185863"/>
            <a:ext cx="446087" cy="4706937"/>
          </a:xfrm>
          <a:prstGeom prst="bentConnector2">
            <a:avLst/>
          </a:prstGeom>
          <a:noFill/>
          <a:ln w="19050" algn="ctr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7468" name="Straight Arrow Connector 47"/>
          <p:cNvCxnSpPr>
            <a:cxnSpLocks noChangeShapeType="1"/>
            <a:stCxn id="43" idx="2"/>
            <a:endCxn id="44" idx="0"/>
          </p:cNvCxnSpPr>
          <p:nvPr/>
        </p:nvCxnSpPr>
        <p:spPr bwMode="auto">
          <a:xfrm>
            <a:off x="6892925" y="3540125"/>
            <a:ext cx="0" cy="508000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7469" name="TextBox 48"/>
          <p:cNvSpPr txBox="1">
            <a:spLocks noChangeArrowheads="1"/>
          </p:cNvSpPr>
          <p:nvPr/>
        </p:nvSpPr>
        <p:spPr bwMode="auto">
          <a:xfrm>
            <a:off x="3305175" y="3392488"/>
            <a:ext cx="245268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POST to ‘/login’ endpoint</a:t>
            </a:r>
          </a:p>
        </p:txBody>
      </p:sp>
      <p:cxnSp>
        <p:nvCxnSpPr>
          <p:cNvPr id="147470" name="Elbow Connector 49"/>
          <p:cNvCxnSpPr>
            <a:cxnSpLocks noChangeShapeType="1"/>
            <a:stCxn id="44" idx="1"/>
            <a:endCxn id="41" idx="2"/>
          </p:cNvCxnSpPr>
          <p:nvPr/>
        </p:nvCxnSpPr>
        <p:spPr bwMode="auto">
          <a:xfrm rot="10800000">
            <a:off x="1290638" y="2954338"/>
            <a:ext cx="4367212" cy="1739900"/>
          </a:xfrm>
          <a:prstGeom prst="bentConnector3">
            <a:avLst>
              <a:gd name="adj1" fmla="val 110361"/>
            </a:avLst>
          </a:prstGeom>
          <a:noFill/>
          <a:ln w="19050" algn="ctr">
            <a:solidFill>
              <a:srgbClr val="C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Flowchart: Terminator 50"/>
          <p:cNvSpPr/>
          <p:nvPr/>
        </p:nvSpPr>
        <p:spPr>
          <a:xfrm>
            <a:off x="1316038" y="5570538"/>
            <a:ext cx="1708150" cy="600075"/>
          </a:xfrm>
          <a:prstGeom prst="flowChartTerminator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prstClr val="black"/>
                </a:solidFill>
                <a:latin typeface="+mn-lt"/>
              </a:rPr>
              <a:t>Show Location page</a:t>
            </a:r>
          </a:p>
        </p:txBody>
      </p:sp>
      <p:cxnSp>
        <p:nvCxnSpPr>
          <p:cNvPr id="147472" name="Elbow Connector 51"/>
          <p:cNvCxnSpPr>
            <a:cxnSpLocks noChangeShapeType="1"/>
            <a:stCxn id="44" idx="2"/>
            <a:endCxn id="51" idx="0"/>
          </p:cNvCxnSpPr>
          <p:nvPr/>
        </p:nvCxnSpPr>
        <p:spPr bwMode="auto">
          <a:xfrm rot="5400000">
            <a:off x="4417219" y="3094832"/>
            <a:ext cx="228600" cy="4722812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rgbClr val="70AD47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7473" name="TextBox 52"/>
          <p:cNvSpPr txBox="1">
            <a:spLocks noChangeArrowheads="1"/>
          </p:cNvSpPr>
          <p:nvPr/>
        </p:nvSpPr>
        <p:spPr bwMode="auto">
          <a:xfrm>
            <a:off x="2509838" y="4068763"/>
            <a:ext cx="16160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C00000"/>
                </a:solidFill>
                <a:latin typeface="Calibri" panose="020F0502020204030204" pitchFamily="34" charset="0"/>
              </a:rPr>
              <a:t>403 (Unauthorized)</a:t>
            </a:r>
          </a:p>
        </p:txBody>
      </p:sp>
      <p:sp>
        <p:nvSpPr>
          <p:cNvPr id="147474" name="TextBox 53"/>
          <p:cNvSpPr txBox="1">
            <a:spLocks noChangeArrowheads="1"/>
          </p:cNvSpPr>
          <p:nvPr/>
        </p:nvSpPr>
        <p:spPr bwMode="auto">
          <a:xfrm>
            <a:off x="3833813" y="5018088"/>
            <a:ext cx="14144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548235"/>
                </a:solidFill>
                <a:latin typeface="Calibri" panose="020F0502020204030204" pitchFamily="34" charset="0"/>
              </a:rPr>
              <a:t>200</a:t>
            </a:r>
          </a:p>
          <a:p>
            <a:pPr algn="ctr"/>
            <a:r>
              <a:rPr lang="en-US" altLang="en-US">
                <a:solidFill>
                  <a:srgbClr val="548235"/>
                </a:solidFill>
                <a:latin typeface="Calibri" panose="020F0502020204030204" pitchFamily="34" charset="0"/>
              </a:rPr>
              <a:t>(OK)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4289425" y="115888"/>
            <a:ext cx="0" cy="6400800"/>
          </a:xfrm>
          <a:prstGeom prst="line">
            <a:avLst/>
          </a:prstGeom>
          <a:ln>
            <a:prstDash val="lgDash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7476" name="TextBox 55"/>
          <p:cNvSpPr txBox="1">
            <a:spLocks noChangeArrowheads="1"/>
          </p:cNvSpPr>
          <p:nvPr/>
        </p:nvSpPr>
        <p:spPr bwMode="auto">
          <a:xfrm>
            <a:off x="2509838" y="546100"/>
            <a:ext cx="21256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ANDROID APP</a:t>
            </a:r>
          </a:p>
        </p:txBody>
      </p:sp>
      <p:sp>
        <p:nvSpPr>
          <p:cNvPr id="147477" name="TextBox 56"/>
          <p:cNvSpPr txBox="1">
            <a:spLocks noChangeArrowheads="1"/>
          </p:cNvSpPr>
          <p:nvPr/>
        </p:nvSpPr>
        <p:spPr bwMode="auto">
          <a:xfrm>
            <a:off x="3787775" y="546100"/>
            <a:ext cx="2125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WEB APP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325" y="900113"/>
            <a:ext cx="2660650" cy="14573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lum bright="8000"/>
            <a:extLst/>
          </a:blip>
          <a:stretch>
            <a:fillRect/>
          </a:stretch>
        </p:blipFill>
        <p:spPr>
          <a:xfrm>
            <a:off x="3126180" y="851860"/>
            <a:ext cx="1088764" cy="1935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>
              <a:schemeClr val="accent1"/>
            </a:glow>
            <a:reflection blurRad="12700" stA="38000" endPos="28000" dist="5000" dir="5400000" sy="-100000" algn="bl" rotWithShape="0"/>
          </a:effectLst>
        </p:spPr>
      </p:pic>
      <p:sp>
        <p:nvSpPr>
          <p:cNvPr id="3" name="Flowchart: Terminator 2"/>
          <p:cNvSpPr/>
          <p:nvPr/>
        </p:nvSpPr>
        <p:spPr>
          <a:xfrm>
            <a:off x="1316038" y="1319213"/>
            <a:ext cx="1708150" cy="600075"/>
          </a:xfrm>
          <a:prstGeom prst="flowChartTerminator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prstClr val="black"/>
                </a:solidFill>
                <a:latin typeface="+mn-lt"/>
              </a:rPr>
              <a:t>START</a:t>
            </a:r>
          </a:p>
        </p:txBody>
      </p:sp>
      <p:sp>
        <p:nvSpPr>
          <p:cNvPr id="5" name="Flowchart: Data 4"/>
          <p:cNvSpPr/>
          <p:nvPr/>
        </p:nvSpPr>
        <p:spPr>
          <a:xfrm>
            <a:off x="1316038" y="2590800"/>
            <a:ext cx="1708150" cy="949325"/>
          </a:xfrm>
          <a:prstGeom prst="flowChartInputOutpu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prstClr val="white"/>
                </a:solidFill>
                <a:latin typeface="+mn-lt"/>
              </a:rPr>
              <a:t>Get beacon info</a:t>
            </a:r>
          </a:p>
        </p:txBody>
      </p:sp>
      <p:sp>
        <p:nvSpPr>
          <p:cNvPr id="6" name="Flowchart: Terminator 5"/>
          <p:cNvSpPr/>
          <p:nvPr/>
        </p:nvSpPr>
        <p:spPr>
          <a:xfrm>
            <a:off x="6038850" y="1319213"/>
            <a:ext cx="1709738" cy="600075"/>
          </a:xfrm>
          <a:prstGeom prst="flowChartTerminator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prstClr val="black"/>
                </a:solidFill>
                <a:latin typeface="+mn-lt"/>
              </a:rPr>
              <a:t>START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6061075" y="2590800"/>
            <a:ext cx="1665288" cy="949325"/>
          </a:xfrm>
          <a:prstGeom prst="flowChartProcess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prstClr val="white"/>
                </a:solidFill>
                <a:latin typeface="+mn-lt"/>
              </a:rPr>
              <a:t>Listen on endpoint</a:t>
            </a:r>
            <a:br>
              <a:rPr lang="en-US" kern="0" dirty="0">
                <a:solidFill>
                  <a:prstClr val="white"/>
                </a:solidFill>
                <a:latin typeface="+mn-lt"/>
              </a:rPr>
            </a:br>
            <a:r>
              <a:rPr lang="en-US" kern="0" dirty="0">
                <a:solidFill>
                  <a:prstClr val="white"/>
                </a:solidFill>
                <a:latin typeface="+mn-lt"/>
              </a:rPr>
              <a:t>‘/</a:t>
            </a:r>
            <a:r>
              <a:rPr lang="en-US" kern="0" dirty="0" err="1">
                <a:solidFill>
                  <a:prstClr val="white"/>
                </a:solidFill>
                <a:latin typeface="+mn-lt"/>
              </a:rPr>
              <a:t>sendstatus</a:t>
            </a:r>
            <a:r>
              <a:rPr lang="en-US" kern="0" dirty="0">
                <a:solidFill>
                  <a:prstClr val="white"/>
                </a:solidFill>
                <a:latin typeface="+mn-lt"/>
              </a:rPr>
              <a:t>’</a:t>
            </a:r>
          </a:p>
        </p:txBody>
      </p:sp>
      <p:sp>
        <p:nvSpPr>
          <p:cNvPr id="8" name="Flowchart: Decision 7"/>
          <p:cNvSpPr/>
          <p:nvPr/>
        </p:nvSpPr>
        <p:spPr>
          <a:xfrm>
            <a:off x="5657850" y="3889375"/>
            <a:ext cx="2471738" cy="1489075"/>
          </a:xfrm>
          <a:prstGeom prst="flowChartDecision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+mn-lt"/>
              </a:rPr>
              <a:t>Verify username &amp; password</a:t>
            </a:r>
          </a:p>
        </p:txBody>
      </p:sp>
      <p:cxnSp>
        <p:nvCxnSpPr>
          <p:cNvPr id="148489" name="Straight Arrow Connector 8"/>
          <p:cNvCxnSpPr>
            <a:cxnSpLocks noChangeShapeType="1"/>
            <a:stCxn id="3" idx="2"/>
            <a:endCxn id="5" idx="1"/>
          </p:cNvCxnSpPr>
          <p:nvPr/>
        </p:nvCxnSpPr>
        <p:spPr bwMode="auto">
          <a:xfrm>
            <a:off x="2170113" y="1919288"/>
            <a:ext cx="0" cy="671512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490" name="Straight Arrow Connector 9"/>
          <p:cNvCxnSpPr>
            <a:cxnSpLocks noChangeShapeType="1"/>
            <a:stCxn id="6" idx="2"/>
            <a:endCxn id="7" idx="0"/>
          </p:cNvCxnSpPr>
          <p:nvPr/>
        </p:nvCxnSpPr>
        <p:spPr bwMode="auto">
          <a:xfrm flipH="1">
            <a:off x="6892925" y="1919288"/>
            <a:ext cx="0" cy="671512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491" name="Elbow Connector 10"/>
          <p:cNvCxnSpPr>
            <a:cxnSpLocks noChangeShapeType="1"/>
            <a:stCxn id="5" idx="4"/>
          </p:cNvCxnSpPr>
          <p:nvPr/>
        </p:nvCxnSpPr>
        <p:spPr bwMode="auto">
          <a:xfrm rot="16200000" flipH="1">
            <a:off x="4420394" y="1289844"/>
            <a:ext cx="222250" cy="4722812"/>
          </a:xfrm>
          <a:prstGeom prst="bentConnector2">
            <a:avLst/>
          </a:prstGeom>
          <a:noFill/>
          <a:ln w="19050" algn="ctr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492" name="Straight Arrow Connector 11"/>
          <p:cNvCxnSpPr>
            <a:cxnSpLocks noChangeShapeType="1"/>
            <a:stCxn id="7" idx="2"/>
            <a:endCxn id="8" idx="0"/>
          </p:cNvCxnSpPr>
          <p:nvPr/>
        </p:nvCxnSpPr>
        <p:spPr bwMode="auto">
          <a:xfrm>
            <a:off x="6892925" y="3540125"/>
            <a:ext cx="0" cy="349250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8493" name="TextBox 12"/>
          <p:cNvSpPr txBox="1">
            <a:spLocks noChangeArrowheads="1"/>
          </p:cNvSpPr>
          <p:nvPr/>
        </p:nvSpPr>
        <p:spPr bwMode="auto">
          <a:xfrm>
            <a:off x="3221038" y="3390900"/>
            <a:ext cx="24511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POST to ‘/sendstatus’ endpoint</a:t>
            </a:r>
          </a:p>
        </p:txBody>
      </p:sp>
      <p:cxnSp>
        <p:nvCxnSpPr>
          <p:cNvPr id="148494" name="Elbow Connector 13"/>
          <p:cNvCxnSpPr>
            <a:cxnSpLocks noChangeShapeType="1"/>
            <a:stCxn id="8" idx="1"/>
            <a:endCxn id="5" idx="2"/>
          </p:cNvCxnSpPr>
          <p:nvPr/>
        </p:nvCxnSpPr>
        <p:spPr bwMode="auto">
          <a:xfrm rot="10800000">
            <a:off x="1485900" y="3065463"/>
            <a:ext cx="4171950" cy="1568450"/>
          </a:xfrm>
          <a:prstGeom prst="bentConnector3">
            <a:avLst>
              <a:gd name="adj1" fmla="val 109574"/>
            </a:avLst>
          </a:prstGeom>
          <a:noFill/>
          <a:ln w="19050" algn="ctr">
            <a:solidFill>
              <a:srgbClr val="C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Flowchart: Terminator 14"/>
          <p:cNvSpPr/>
          <p:nvPr/>
        </p:nvSpPr>
        <p:spPr>
          <a:xfrm>
            <a:off x="1316038" y="5570538"/>
            <a:ext cx="1708150" cy="600075"/>
          </a:xfrm>
          <a:prstGeom prst="flowChartTerminator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prstClr val="black"/>
                </a:solidFill>
                <a:latin typeface="+mn-lt"/>
              </a:rPr>
              <a:t>Display location string</a:t>
            </a:r>
          </a:p>
        </p:txBody>
      </p:sp>
      <p:cxnSp>
        <p:nvCxnSpPr>
          <p:cNvPr id="148496" name="Elbow Connector 15"/>
          <p:cNvCxnSpPr>
            <a:cxnSpLocks noChangeShapeType="1"/>
            <a:stCxn id="22" idx="2"/>
            <a:endCxn id="15" idx="0"/>
          </p:cNvCxnSpPr>
          <p:nvPr/>
        </p:nvCxnSpPr>
        <p:spPr bwMode="auto">
          <a:xfrm rot="5400000" flipH="1">
            <a:off x="4210845" y="3529806"/>
            <a:ext cx="639762" cy="4721225"/>
          </a:xfrm>
          <a:prstGeom prst="bentConnector5">
            <a:avLst>
              <a:gd name="adj1" fmla="val -35778"/>
              <a:gd name="adj2" fmla="val 49764"/>
              <a:gd name="adj3" fmla="val 135778"/>
            </a:avLst>
          </a:prstGeom>
          <a:noFill/>
          <a:ln w="19050" algn="ctr">
            <a:solidFill>
              <a:srgbClr val="70AD47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8497" name="TextBox 16"/>
          <p:cNvSpPr txBox="1">
            <a:spLocks noChangeArrowheads="1"/>
          </p:cNvSpPr>
          <p:nvPr/>
        </p:nvSpPr>
        <p:spPr bwMode="auto">
          <a:xfrm>
            <a:off x="2509838" y="4232275"/>
            <a:ext cx="17795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C00000"/>
                </a:solidFill>
                <a:latin typeface="Calibri" panose="020F0502020204030204" pitchFamily="34" charset="0"/>
              </a:rPr>
              <a:t>403 (Unauthorized)</a:t>
            </a:r>
          </a:p>
        </p:txBody>
      </p:sp>
      <p:sp>
        <p:nvSpPr>
          <p:cNvPr id="148498" name="TextBox 17"/>
          <p:cNvSpPr txBox="1">
            <a:spLocks noChangeArrowheads="1"/>
          </p:cNvSpPr>
          <p:nvPr/>
        </p:nvSpPr>
        <p:spPr bwMode="auto">
          <a:xfrm>
            <a:off x="3221038" y="5056188"/>
            <a:ext cx="14144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548235"/>
                </a:solidFill>
                <a:latin typeface="Calibri" panose="020F0502020204030204" pitchFamily="34" charset="0"/>
              </a:rPr>
              <a:t>200</a:t>
            </a:r>
          </a:p>
          <a:p>
            <a:pPr algn="ctr"/>
            <a:r>
              <a:rPr lang="en-US" altLang="en-US">
                <a:solidFill>
                  <a:srgbClr val="548235"/>
                </a:solidFill>
                <a:latin typeface="Calibri" panose="020F0502020204030204" pitchFamily="34" charset="0"/>
              </a:rPr>
              <a:t>(OK)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289425" y="115888"/>
            <a:ext cx="0" cy="6400800"/>
          </a:xfrm>
          <a:prstGeom prst="line">
            <a:avLst/>
          </a:prstGeom>
          <a:ln>
            <a:prstDash val="lgDash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8500" name="TextBox 19"/>
          <p:cNvSpPr txBox="1">
            <a:spLocks noChangeArrowheads="1"/>
          </p:cNvSpPr>
          <p:nvPr/>
        </p:nvSpPr>
        <p:spPr bwMode="auto">
          <a:xfrm>
            <a:off x="2509838" y="546100"/>
            <a:ext cx="21256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ANDROID APP</a:t>
            </a:r>
          </a:p>
        </p:txBody>
      </p:sp>
      <p:sp>
        <p:nvSpPr>
          <p:cNvPr id="148501" name="TextBox 20"/>
          <p:cNvSpPr txBox="1">
            <a:spLocks noChangeArrowheads="1"/>
          </p:cNvSpPr>
          <p:nvPr/>
        </p:nvSpPr>
        <p:spPr bwMode="auto">
          <a:xfrm>
            <a:off x="3787775" y="546100"/>
            <a:ext cx="2125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WEB APP</a:t>
            </a:r>
          </a:p>
        </p:txBody>
      </p:sp>
      <p:sp>
        <p:nvSpPr>
          <p:cNvPr id="22" name="Flowchart: Process 21"/>
          <p:cNvSpPr/>
          <p:nvPr/>
        </p:nvSpPr>
        <p:spPr>
          <a:xfrm>
            <a:off x="6059488" y="5572125"/>
            <a:ext cx="1663700" cy="638175"/>
          </a:xfrm>
          <a:prstGeom prst="flowChartProcess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prstClr val="white"/>
                </a:solidFill>
                <a:latin typeface="+mn-lt"/>
              </a:rPr>
              <a:t>Find location</a:t>
            </a:r>
          </a:p>
        </p:txBody>
      </p:sp>
      <p:cxnSp>
        <p:nvCxnSpPr>
          <p:cNvPr id="148503" name="Straight Arrow Connector 23"/>
          <p:cNvCxnSpPr>
            <a:cxnSpLocks noChangeShapeType="1"/>
            <a:stCxn id="8" idx="2"/>
            <a:endCxn id="22" idx="0"/>
          </p:cNvCxnSpPr>
          <p:nvPr/>
        </p:nvCxnSpPr>
        <p:spPr bwMode="auto">
          <a:xfrm flipH="1">
            <a:off x="6891338" y="5378450"/>
            <a:ext cx="1587" cy="193675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 rot="21323482">
            <a:off x="2684220" y="399160"/>
            <a:ext cx="2367701" cy="470263"/>
          </a:xfrm>
          <a:prstGeom prst="rect">
            <a:avLst/>
          </a:prstGeom>
          <a:noFill/>
        </p:spPr>
        <p:txBody>
          <a:bodyPr>
            <a:prstTxWarp prst="textFadeRight">
              <a:avLst>
                <a:gd name="adj" fmla="val 22855"/>
              </a:avLst>
            </a:prstTxWarp>
            <a:spAutoFit/>
          </a:bodyPr>
          <a:lstStyle/>
          <a:p>
            <a:pPr>
              <a:defRPr/>
            </a:pPr>
            <a:r>
              <a:rPr lang="en-US" dirty="0"/>
              <a:t>Outcomes</a:t>
            </a:r>
          </a:p>
        </p:txBody>
      </p:sp>
      <p:pic>
        <p:nvPicPr>
          <p:cNvPr id="28676" name="Picture 4" descr="http://brooklynfoundry.com/sites/bdf4/images/2209/sno_proof_cam02b_10092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0175" y="354013"/>
            <a:ext cx="2947988" cy="2208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149508" name="Content Placeholder 2"/>
          <p:cNvSpPr>
            <a:spLocks noGrp="1"/>
          </p:cNvSpPr>
          <p:nvPr>
            <p:ph idx="1"/>
          </p:nvPr>
        </p:nvSpPr>
        <p:spPr>
          <a:xfrm>
            <a:off x="15875" y="1311275"/>
            <a:ext cx="5210175" cy="5576888"/>
          </a:xfrm>
        </p:spPr>
        <p:txBody>
          <a:bodyPr/>
          <a:lstStyle/>
          <a:p>
            <a:pPr eaLnBrk="1" hangingPunct="1"/>
            <a:r>
              <a:rPr lang="en-IN" altLang="en-US" sz="2000" b="1" smtClean="0"/>
              <a:t>Total number of people </a:t>
            </a:r>
            <a:r>
              <a:rPr lang="en-IN" altLang="en-US" sz="2000" smtClean="0"/>
              <a:t>in library at a given time</a:t>
            </a:r>
          </a:p>
          <a:p>
            <a:pPr eaLnBrk="1" hangingPunct="1"/>
            <a:endParaRPr lang="en-IN" altLang="en-US" sz="2000" smtClean="0"/>
          </a:p>
          <a:p>
            <a:pPr eaLnBrk="1" hangingPunct="1"/>
            <a:r>
              <a:rPr lang="en-IN" altLang="en-US" sz="2000" smtClean="0"/>
              <a:t>Number of people at any time </a:t>
            </a:r>
            <a:r>
              <a:rPr lang="en-IN" altLang="en-US" sz="2000" b="1" smtClean="0"/>
              <a:t>in a particular place</a:t>
            </a:r>
            <a:r>
              <a:rPr lang="en-IN" altLang="en-US" sz="2000" smtClean="0"/>
              <a:t> in library</a:t>
            </a:r>
          </a:p>
          <a:p>
            <a:pPr eaLnBrk="1" hangingPunct="1"/>
            <a:endParaRPr lang="en-IN" altLang="en-US" sz="2000" smtClean="0"/>
          </a:p>
          <a:p>
            <a:pPr eaLnBrk="1" hangingPunct="1"/>
            <a:r>
              <a:rPr lang="en-IN" altLang="en-US" sz="2000" smtClean="0"/>
              <a:t>Users can know </a:t>
            </a:r>
            <a:r>
              <a:rPr lang="en-IN" altLang="en-US" sz="2000" b="1" smtClean="0"/>
              <a:t>crowded places </a:t>
            </a:r>
            <a:r>
              <a:rPr lang="en-IN" altLang="en-US" sz="2000" smtClean="0"/>
              <a:t>by android app</a:t>
            </a:r>
          </a:p>
          <a:p>
            <a:pPr eaLnBrk="1" hangingPunct="1"/>
            <a:endParaRPr lang="en-IN" altLang="en-US" sz="2000" smtClean="0"/>
          </a:p>
          <a:p>
            <a:pPr eaLnBrk="1" hangingPunct="1"/>
            <a:r>
              <a:rPr lang="en-IN" altLang="en-US" sz="2000" smtClean="0"/>
              <a:t>Using main library database, </a:t>
            </a:r>
            <a:r>
              <a:rPr lang="en-IN" altLang="en-US" sz="2000" b="1" smtClean="0"/>
              <a:t>user can know specific books near-by</a:t>
            </a:r>
          </a:p>
          <a:p>
            <a:pPr eaLnBrk="1" hangingPunct="1"/>
            <a:endParaRPr lang="en-IN" altLang="en-US" sz="2000" smtClean="0"/>
          </a:p>
          <a:p>
            <a:pPr eaLnBrk="1" hangingPunct="1"/>
            <a:r>
              <a:rPr lang="en-IN" altLang="en-US" sz="2000" smtClean="0"/>
              <a:t>Available </a:t>
            </a:r>
            <a:r>
              <a:rPr lang="en-IN" altLang="en-US" sz="2000" b="1" smtClean="0"/>
              <a:t>study rooms </a:t>
            </a:r>
            <a:r>
              <a:rPr lang="en-IN" altLang="en-US" sz="2000" smtClean="0"/>
              <a:t>information</a:t>
            </a:r>
          </a:p>
        </p:txBody>
      </p:sp>
      <p:pic>
        <p:nvPicPr>
          <p:cNvPr id="28680" name="Picture 8" descr="http://savvybookwriters.files.wordpress.com/2012/07/library_pataskala_026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67400" y="2406650"/>
            <a:ext cx="3097213" cy="227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28682" name="Picture 10" descr="http://i.embed.ly/1/display/resize?key=1e6a1a1efdb011df84894040444cdc60&amp;url=http%3A%2F%2Fpbs.twimg.com%2Fmedia%2FBqwqsiPIAAEqq4J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46638" y="3403600"/>
            <a:ext cx="2200275" cy="220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28684" name="Picture 12" descr="http://blogs.library.duke.edu/magazine/files/2013/06/32.-Groups-study-in-the-Link-1024x588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30925" y="4478338"/>
            <a:ext cx="2570163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81113"/>
            <a:ext cx="6983413" cy="557688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Administration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I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Library Administration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 community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I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Beacon companies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I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Indoor navigation application developers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en-IN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Consumers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I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Students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I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Professors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I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Library staff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21323482">
            <a:off x="2684220" y="399160"/>
            <a:ext cx="2367701" cy="470263"/>
          </a:xfrm>
          <a:prstGeom prst="rect">
            <a:avLst/>
          </a:prstGeom>
          <a:noFill/>
        </p:spPr>
        <p:txBody>
          <a:bodyPr>
            <a:prstTxWarp prst="textFadeRight">
              <a:avLst>
                <a:gd name="adj" fmla="val 22855"/>
              </a:avLst>
            </a:prstTxWarp>
            <a:spAutoFit/>
          </a:bodyPr>
          <a:lstStyle/>
          <a:p>
            <a:pPr>
              <a:defRPr/>
            </a:pPr>
            <a:r>
              <a:rPr lang="en-US" dirty="0"/>
              <a:t>Audience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81113"/>
            <a:ext cx="7572375" cy="5151437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very useful </a:t>
            </a:r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user database </a:t>
            </a: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 be maintained along with common </a:t>
            </a:r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library database</a:t>
            </a: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Issue items, requested items, technology lending, user interest can be integrated in database.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User can choose type of information he/she wants to receive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Library administration can know the </a:t>
            </a:r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times</a:t>
            </a: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when maximum people come into library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I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Library administration can know which location or space is </a:t>
            </a:r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utilized</a:t>
            </a: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the most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I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 public library, it can help people to </a:t>
            </a:r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navigate</a:t>
            </a: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between shelves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21323482">
            <a:off x="2684220" y="399160"/>
            <a:ext cx="2367701" cy="470263"/>
          </a:xfrm>
          <a:prstGeom prst="rect">
            <a:avLst/>
          </a:prstGeom>
          <a:noFill/>
        </p:spPr>
        <p:txBody>
          <a:bodyPr>
            <a:prstTxWarp prst="textFadeRight">
              <a:avLst>
                <a:gd name="adj" fmla="val 12067"/>
              </a:avLst>
            </a:prstTxWarp>
            <a:spAutoFit/>
          </a:bodyPr>
          <a:lstStyle/>
          <a:p>
            <a:pPr>
              <a:defRPr/>
            </a:pPr>
            <a:r>
              <a:rPr lang="en-US" dirty="0"/>
              <a:t>Extensions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458200" cy="4953000"/>
          </a:xfrm>
        </p:spPr>
        <p:txBody>
          <a:bodyPr/>
          <a:lstStyle/>
          <a:p>
            <a:pPr eaLnBrk="1" hangingPunct="1"/>
            <a:r>
              <a:rPr lang="en-IN" altLang="en-US" sz="2400" b="1" smtClean="0"/>
              <a:t>According to per-library use-case, database and required fields in the app can be modified and customized</a:t>
            </a:r>
          </a:p>
          <a:p>
            <a:pPr eaLnBrk="1" hangingPunct="1"/>
            <a:endParaRPr lang="en-IN" altLang="en-US" sz="2400" b="1" smtClean="0"/>
          </a:p>
          <a:p>
            <a:pPr eaLnBrk="1" hangingPunct="1"/>
            <a:r>
              <a:rPr lang="en-IN" altLang="en-US" sz="2400" b="1" smtClean="0"/>
              <a:t>Placing BKONs in all libraries is not expensive</a:t>
            </a:r>
          </a:p>
          <a:p>
            <a:pPr lvl="1" eaLnBrk="1" hangingPunct="1"/>
            <a:r>
              <a:rPr lang="en-IN" altLang="en-US" sz="2000" b="1" smtClean="0"/>
              <a:t>Cost of 1 beacon = ~$20-$30</a:t>
            </a:r>
          </a:p>
          <a:p>
            <a:pPr eaLnBrk="1" hangingPunct="1"/>
            <a:endParaRPr lang="en-IN" altLang="en-US" sz="2400" b="1" smtClean="0"/>
          </a:p>
          <a:p>
            <a:pPr eaLnBrk="1" hangingPunct="1"/>
            <a:r>
              <a:rPr lang="en-IN" altLang="en-US" sz="2400" b="1" smtClean="0"/>
              <a:t>Number of beacons per library</a:t>
            </a:r>
          </a:p>
          <a:p>
            <a:pPr lvl="1" eaLnBrk="1" hangingPunct="1"/>
            <a:r>
              <a:rPr lang="en-IN" altLang="en-US" sz="2000" b="1" smtClean="0"/>
              <a:t>If 1 beacon = ~10ft. Radius = ~314 sq.ft. area (bkon.com says ~330ft ! )</a:t>
            </a:r>
          </a:p>
          <a:p>
            <a:pPr lvl="1" eaLnBrk="1" hangingPunct="1"/>
            <a:r>
              <a:rPr lang="en-IN" altLang="en-US" sz="2000" b="1" smtClean="0"/>
              <a:t>Hunt library = ~221,000 sq.ft. = ~700 beacons</a:t>
            </a:r>
          </a:p>
          <a:p>
            <a:pPr lvl="1" eaLnBrk="1" hangingPunct="1"/>
            <a:endParaRPr lang="en-IN" altLang="en-US" sz="2000" b="1" smtClean="0"/>
          </a:p>
          <a:p>
            <a:pPr eaLnBrk="1" hangingPunct="1"/>
            <a:r>
              <a:rPr lang="en-IN" altLang="en-US" sz="2400" b="1" smtClean="0"/>
              <a:t>Cost to cover Hunt library = ~(700x$25) = ~$17,500</a:t>
            </a:r>
          </a:p>
        </p:txBody>
      </p:sp>
      <p:sp>
        <p:nvSpPr>
          <p:cNvPr id="7" name="TextBox 6"/>
          <p:cNvSpPr txBox="1"/>
          <p:nvPr/>
        </p:nvSpPr>
        <p:spPr>
          <a:xfrm rot="21323482">
            <a:off x="2682540" y="357425"/>
            <a:ext cx="3406561" cy="470263"/>
          </a:xfrm>
          <a:prstGeom prst="rect">
            <a:avLst/>
          </a:prstGeom>
          <a:noFill/>
        </p:spPr>
        <p:txBody>
          <a:bodyPr>
            <a:prstTxWarp prst="textFadeRight">
              <a:avLst>
                <a:gd name="adj" fmla="val 12067"/>
              </a:avLst>
            </a:prstTxWarp>
            <a:spAutoFit/>
          </a:bodyPr>
          <a:lstStyle/>
          <a:p>
            <a:pPr>
              <a:defRPr/>
            </a:pPr>
            <a:r>
              <a:rPr lang="en-US" dirty="0"/>
              <a:t>Market Opportunity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1146175"/>
            <a:ext cx="8763000" cy="57245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Future Markets:</a:t>
            </a:r>
          </a:p>
          <a:p>
            <a:pPr marL="800100" lvl="1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Retail stores </a:t>
            </a:r>
          </a:p>
          <a:p>
            <a:pPr marL="1200150" lvl="2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I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Foodlion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Walmart.</a:t>
            </a:r>
          </a:p>
          <a:p>
            <a:pPr marL="800100" lvl="1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Hospitals</a:t>
            </a:r>
          </a:p>
          <a:p>
            <a:pPr marL="1200150" lvl="2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 patients, doctors and nurses</a:t>
            </a:r>
          </a:p>
          <a:p>
            <a:pPr marL="800100" lvl="1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 </a:t>
            </a:r>
            <a:r>
              <a:rPr lang="en-I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Compaines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00150" lvl="2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 packages live</a:t>
            </a:r>
          </a:p>
          <a:p>
            <a:pPr marL="1200150" lvl="2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Amazon</a:t>
            </a:r>
          </a:p>
          <a:p>
            <a:pPr lvl="2" fontAlgn="auto">
              <a:spcAft>
                <a:spcPts val="0"/>
              </a:spcAft>
              <a:defRPr/>
            </a:pP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Competitors:</a:t>
            </a:r>
          </a:p>
          <a:p>
            <a:pPr marL="800100" lvl="1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Estimote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00150" lvl="2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Provides similar services and location navigation software</a:t>
            </a:r>
          </a:p>
          <a:p>
            <a:pPr lvl="2" fontAlgn="auto">
              <a:spcAft>
                <a:spcPts val="0"/>
              </a:spcAft>
              <a:defRPr/>
            </a:pP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Uniqueness:</a:t>
            </a:r>
          </a:p>
          <a:p>
            <a:pPr marL="800100" lvl="1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similar application for library use.</a:t>
            </a:r>
          </a:p>
          <a:p>
            <a:pPr lvl="1" fontAlgn="auto">
              <a:spcAft>
                <a:spcPts val="0"/>
              </a:spcAft>
              <a:defRPr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Immediate future steps:</a:t>
            </a:r>
          </a:p>
          <a:p>
            <a:pPr marL="800100" lvl="1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future, Dashboard can be implemented to help library show live maps and help staff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9555860">
            <a:off x="-565150" y="454025"/>
            <a:ext cx="3797300" cy="4586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601491">
            <a:off x="5629275" y="-157163"/>
            <a:ext cx="3781425" cy="4586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876172">
            <a:off x="2771775" y="127000"/>
            <a:ext cx="3276600" cy="427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9555860">
            <a:off x="-565150" y="454025"/>
            <a:ext cx="3797300" cy="4586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601491">
            <a:off x="5629275" y="-157163"/>
            <a:ext cx="3781425" cy="4586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876172">
            <a:off x="2771775" y="127000"/>
            <a:ext cx="3276600" cy="427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6">
            <a:lum bright="16000"/>
          </a:blip>
          <a:srcRect/>
          <a:stretch>
            <a:fillRect/>
          </a:stretch>
        </p:blipFill>
        <p:spPr bwMode="auto">
          <a:xfrm rot="19481001">
            <a:off x="4114800" y="2878138"/>
            <a:ext cx="5340350" cy="3278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rot="1434715">
            <a:off x="85725" y="2981325"/>
            <a:ext cx="4976813" cy="373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13" y="1385888"/>
            <a:ext cx="3089275" cy="1998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3900" y="2057400"/>
            <a:ext cx="3656013" cy="3962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Type of Application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I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Android application supported by a web application and beacons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IN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I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Resources used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I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IBM </a:t>
            </a:r>
            <a:r>
              <a:rPr lang="en-I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Bluemix</a:t>
            </a:r>
            <a:endParaRPr lang="en-IN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I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NodeJS</a:t>
            </a:r>
            <a:endParaRPr lang="en-I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I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BKON Beacons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I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Android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I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Native code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I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Bluetooth Low Energy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I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IBM </a:t>
            </a:r>
            <a:r>
              <a:rPr lang="en-I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DevOps</a:t>
            </a:r>
            <a:r>
              <a:rPr lang="en-I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Services (</a:t>
            </a:r>
            <a:r>
              <a:rPr lang="en-I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Jazzhub</a:t>
            </a:r>
            <a:r>
              <a:rPr lang="en-I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repository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IN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138" y="2957513"/>
            <a:ext cx="1490662" cy="1358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0" y="4060825"/>
            <a:ext cx="2192338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2525" y="5408613"/>
            <a:ext cx="2101850" cy="962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rot="18183467">
            <a:off x="-365319" y="2408023"/>
            <a:ext cx="3022140" cy="676924"/>
          </a:xfrm>
          <a:prstGeom prst="rect">
            <a:avLst/>
          </a:prstGeom>
          <a:noFill/>
        </p:spPr>
        <p:txBody>
          <a:bodyPr>
            <a:prstTxWarp prst="textFadeRight">
              <a:avLst>
                <a:gd name="adj" fmla="val 22855"/>
              </a:avLst>
            </a:prstTxWarp>
            <a:spAutoFit/>
          </a:bodyPr>
          <a:lstStyle/>
          <a:p>
            <a:pPr>
              <a:defRPr/>
            </a:pPr>
            <a:r>
              <a:rPr lang="en-US" dirty="0"/>
              <a:t>Application</a:t>
            </a:r>
          </a:p>
        </p:txBody>
      </p:sp>
      <p:sp>
        <p:nvSpPr>
          <p:cNvPr id="11" name="TextBox 10"/>
          <p:cNvSpPr txBox="1"/>
          <p:nvPr/>
        </p:nvSpPr>
        <p:spPr>
          <a:xfrm rot="21444070">
            <a:off x="3346939" y="503592"/>
            <a:ext cx="2051030" cy="212018"/>
          </a:xfrm>
          <a:prstGeom prst="rect">
            <a:avLst/>
          </a:prstGeom>
          <a:noFill/>
        </p:spPr>
        <p:txBody>
          <a:bodyPr>
            <a:prstTxWarp prst="textFadeRight">
              <a:avLst>
                <a:gd name="adj" fmla="val 5503"/>
              </a:avLst>
            </a:prstTxWarp>
            <a:spAutoFit/>
          </a:bodyPr>
          <a:lstStyle/>
          <a:p>
            <a:pPr>
              <a:defRPr/>
            </a:pPr>
            <a:r>
              <a:rPr lang="en-US" dirty="0"/>
              <a:t>Resources</a:t>
            </a:r>
          </a:p>
        </p:txBody>
      </p:sp>
      <p:sp>
        <p:nvSpPr>
          <p:cNvPr id="12" name="TextBox 11"/>
          <p:cNvSpPr txBox="1"/>
          <p:nvPr/>
        </p:nvSpPr>
        <p:spPr>
          <a:xfrm rot="20149095">
            <a:off x="2429216" y="634318"/>
            <a:ext cx="194109" cy="254819"/>
          </a:xfrm>
          <a:prstGeom prst="rect">
            <a:avLst/>
          </a:prstGeom>
          <a:noFill/>
        </p:spPr>
        <p:txBody>
          <a:bodyPr>
            <a:prstTxWarp prst="textFadeRight">
              <a:avLst>
                <a:gd name="adj" fmla="val 5503"/>
              </a:avLst>
            </a:prstTxWarp>
            <a:spAutoFit/>
          </a:bodyPr>
          <a:lstStyle/>
          <a:p>
            <a:pPr>
              <a:defRPr/>
            </a:pPr>
            <a:r>
              <a:rPr lang="en-US" dirty="0"/>
              <a:t>&amp;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 rot="18183467">
            <a:off x="-36157" y="1905047"/>
            <a:ext cx="3022140" cy="676924"/>
          </a:xfrm>
          <a:prstGeom prst="rect">
            <a:avLst/>
          </a:prstGeom>
          <a:noFill/>
        </p:spPr>
        <p:txBody>
          <a:bodyPr>
            <a:prstTxWarp prst="textFadeRight">
              <a:avLst>
                <a:gd name="adj" fmla="val 22855"/>
              </a:avLst>
            </a:prstTxWarp>
            <a:spAutoFit/>
          </a:bodyPr>
          <a:lstStyle/>
          <a:p>
            <a:pPr>
              <a:defRPr/>
            </a:pPr>
            <a:r>
              <a:rPr lang="en-US" dirty="0"/>
              <a:t>Thank You…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beacon?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Bluetooth device which broadcasts its ID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s part of its advertisement packet</a:t>
            </a:r>
          </a:p>
          <a:p>
            <a:pPr marL="342900" lvl="1" indent="0">
              <a:buNone/>
            </a:pPr>
            <a:endParaRPr lang="en-US" dirty="0" smtClean="0"/>
          </a:p>
          <a:p>
            <a:r>
              <a:rPr lang="en-US" dirty="0" smtClean="0"/>
              <a:t>ID can be broken down into parts</a:t>
            </a:r>
          </a:p>
          <a:p>
            <a:pPr lvl="1"/>
            <a:r>
              <a:rPr lang="en-US" dirty="0" err="1" smtClean="0"/>
              <a:t>iBeacons</a:t>
            </a:r>
            <a:r>
              <a:rPr lang="en-US" dirty="0" smtClean="0"/>
              <a:t> – UUID, Major No., Minor No.</a:t>
            </a:r>
          </a:p>
          <a:p>
            <a:pPr lvl="2"/>
            <a:r>
              <a:rPr lang="en-US" dirty="0" smtClean="0"/>
              <a:t>UUID – 16 bytes</a:t>
            </a:r>
          </a:p>
          <a:p>
            <a:pPr lvl="2"/>
            <a:r>
              <a:rPr lang="en-US" dirty="0" smtClean="0"/>
              <a:t>Major No – 2 bytes</a:t>
            </a:r>
          </a:p>
          <a:p>
            <a:pPr lvl="2"/>
            <a:r>
              <a:rPr lang="en-US" dirty="0" smtClean="0"/>
              <a:t>Minor No – 2 bytes</a:t>
            </a:r>
          </a:p>
          <a:p>
            <a:pPr marL="685800" lvl="2" indent="0">
              <a:buNone/>
            </a:pPr>
            <a:endParaRPr lang="en-US" dirty="0" smtClean="0"/>
          </a:p>
          <a:p>
            <a:r>
              <a:rPr lang="en-US" dirty="0" smtClean="0"/>
              <a:t>Also broadcasts its transmit power</a:t>
            </a:r>
          </a:p>
          <a:p>
            <a:pPr lvl="1"/>
            <a:r>
              <a:rPr lang="en-US" dirty="0" smtClean="0"/>
              <a:t>Enables estimating distance from beacon based on received signal strength</a:t>
            </a:r>
          </a:p>
        </p:txBody>
      </p:sp>
      <p:pic>
        <p:nvPicPr>
          <p:cNvPr id="1031" name="Picture 7" descr="http://www.qcommservices.com/blog/wp-content/uploads/2012/12/beacon_lastpo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50" y="2279166"/>
            <a:ext cx="2713916" cy="179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66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Beacon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estimote</a:t>
            </a:r>
            <a:r>
              <a:rPr lang="en-US" dirty="0" smtClean="0"/>
              <a:t> advertisement packet:</a:t>
            </a:r>
          </a:p>
          <a:p>
            <a:pPr lvl="1"/>
            <a:r>
              <a:rPr lang="en-US" sz="1425" dirty="0"/>
              <a:t>02 01 06 1A FF 4C 00 02 15 B9 40 7F 30 F5 F8 46 6E AF F9 25 55 6B 57 FE 6D 00 49 00 0A C5</a:t>
            </a:r>
          </a:p>
          <a:p>
            <a:pPr lvl="2"/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02 01 06 1A FF 4C 00 02 15: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iBeacon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prefix (fixed)</a:t>
            </a:r>
            <a:r>
              <a:rPr lang="en-US" altLang="en-US" sz="1350" dirty="0"/>
              <a:t> </a:t>
            </a:r>
            <a:endParaRPr lang="en-US" altLang="en-US" sz="3600" dirty="0">
              <a:latin typeface="Arial" panose="020B0604020202020204" pitchFamily="34" charset="0"/>
            </a:endParaRPr>
          </a:p>
          <a:p>
            <a:pPr lvl="2"/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B9 40 7F 30 F5 F8 46 6E AF F9 25 55 6B 57 FE 6D: proximity UUID (here: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Estimote’s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5555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fixed UUID)</a:t>
            </a:r>
          </a:p>
          <a:p>
            <a:pPr lvl="2"/>
            <a:r>
              <a:rPr lang="en-US" altLang="en-US" sz="1575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 49:major</a:t>
            </a:r>
          </a:p>
          <a:p>
            <a:pPr lvl="2"/>
            <a:r>
              <a:rPr lang="en-US" altLang="en-US" sz="1575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 0A:minor</a:t>
            </a:r>
          </a:p>
          <a:p>
            <a:pPr lvl="2"/>
            <a:r>
              <a:rPr lang="en-US" altLang="en-US" sz="1575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C5:</a:t>
            </a:r>
            <a:r>
              <a:rPr lang="en-US" altLang="en-US" sz="18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2’s complement of measured TX power</a:t>
            </a:r>
            <a:r>
              <a:rPr lang="en-US" altLang="en-US" sz="1800" dirty="0"/>
              <a:t> </a:t>
            </a:r>
            <a:endParaRPr lang="en-US" altLang="en-US" sz="4050" dirty="0">
              <a:latin typeface="Arial" panose="020B0604020202020204" pitchFamily="34" charset="0"/>
            </a:endParaRPr>
          </a:p>
        </p:txBody>
      </p:sp>
      <p:pic>
        <p:nvPicPr>
          <p:cNvPr id="2051" name="Picture 3" descr="http://media.tumblr.com/90987ae16391f981ab81d8ebe4d501a1/tumblr_inline_mqvtmyR50P1qz4rg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075" y="4423263"/>
            <a:ext cx="2441575" cy="14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71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Beacons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4051299" cy="3263504"/>
          </a:xfrm>
        </p:spPr>
        <p:txBody>
          <a:bodyPr/>
          <a:lstStyle/>
          <a:p>
            <a:r>
              <a:rPr lang="en-US" dirty="0" smtClean="0"/>
              <a:t>Use RSSI to calculate distance from beacon</a:t>
            </a:r>
          </a:p>
          <a:p>
            <a:r>
              <a:rPr lang="en-US" dirty="0" smtClean="0"/>
              <a:t>Use distance from multiple (at least 3) beacons to estimate location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743450" y="2287192"/>
            <a:ext cx="4305299" cy="3713558"/>
            <a:chOff x="2997199" y="2050521"/>
            <a:chExt cx="5740399" cy="4951411"/>
          </a:xfrm>
        </p:grpSpPr>
        <p:sp>
          <p:nvSpPr>
            <p:cNvPr id="4" name="Rectangle 3"/>
            <p:cNvSpPr/>
            <p:nvPr/>
          </p:nvSpPr>
          <p:spPr>
            <a:xfrm>
              <a:off x="4191000" y="3276600"/>
              <a:ext cx="3344333" cy="262466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997199" y="2133598"/>
              <a:ext cx="3251200" cy="30056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38824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Isosceles Triangle 4"/>
            <p:cNvSpPr/>
            <p:nvPr/>
          </p:nvSpPr>
          <p:spPr>
            <a:xfrm>
              <a:off x="4284132" y="3378199"/>
              <a:ext cx="677335" cy="516467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675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b1</a:t>
              </a:r>
              <a:endParaRPr lang="en-US" sz="675" dirty="0">
                <a:solidFill>
                  <a:prstClr val="white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486398" y="2050521"/>
              <a:ext cx="3251200" cy="30056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38824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997199" y="3996265"/>
              <a:ext cx="3251200" cy="30056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38824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4284132" y="5222342"/>
              <a:ext cx="677335" cy="516467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675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b3</a:t>
              </a:r>
              <a:endParaRPr lang="en-US" sz="675" dirty="0">
                <a:solidFill>
                  <a:prstClr val="white"/>
                </a:solidFill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6773331" y="3378199"/>
              <a:ext cx="677335" cy="516467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675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b2</a:t>
              </a:r>
              <a:endParaRPr lang="en-US" sz="675" dirty="0">
                <a:solidFill>
                  <a:prstClr val="white"/>
                </a:solidFill>
              </a:endParaRPr>
            </a:p>
          </p:txBody>
        </p:sp>
        <p:sp>
          <p:nvSpPr>
            <p:cNvPr id="11" name="Isosceles Triangle 10"/>
            <p:cNvSpPr/>
            <p:nvPr/>
          </p:nvSpPr>
          <p:spPr>
            <a:xfrm>
              <a:off x="6773331" y="5216260"/>
              <a:ext cx="677335" cy="516467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675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b4</a:t>
              </a:r>
              <a:endParaRPr lang="en-US" sz="675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V="1">
            <a:off x="4070350" y="4191001"/>
            <a:ext cx="2822575" cy="6826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1649" y="4716671"/>
            <a:ext cx="127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+mn-cs"/>
              </a:rPr>
              <a:t>You are here</a:t>
            </a:r>
            <a:endParaRPr lang="en-US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10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0" y="1851025"/>
            <a:ext cx="5092700" cy="4487863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grpSp>
        <p:nvGrpSpPr>
          <p:cNvPr id="139267" name="Group 5"/>
          <p:cNvGrpSpPr>
            <a:grpSpLocks/>
          </p:cNvGrpSpPr>
          <p:nvPr/>
        </p:nvGrpSpPr>
        <p:grpSpPr bwMode="auto">
          <a:xfrm>
            <a:off x="1371600" y="4343400"/>
            <a:ext cx="152400" cy="581025"/>
            <a:chOff x="2057400" y="3886200"/>
            <a:chExt cx="1371600" cy="2438400"/>
          </a:xfrm>
        </p:grpSpPr>
        <p:sp>
          <p:nvSpPr>
            <p:cNvPr id="7" name="Oval 6"/>
            <p:cNvSpPr/>
            <p:nvPr/>
          </p:nvSpPr>
          <p:spPr>
            <a:xfrm>
              <a:off x="2328867" y="3886200"/>
              <a:ext cx="871533" cy="83944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7" idx="4"/>
            </p:cNvCxnSpPr>
            <p:nvPr/>
          </p:nvCxnSpPr>
          <p:spPr>
            <a:xfrm>
              <a:off x="2757492" y="4725649"/>
              <a:ext cx="14283" cy="106596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2057400" y="5791616"/>
              <a:ext cx="714375" cy="53298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757492" y="5791616"/>
              <a:ext cx="671508" cy="53298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200275" y="5032115"/>
              <a:ext cx="1228725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loud Callout 11"/>
          <p:cNvSpPr/>
          <p:nvPr/>
        </p:nvSpPr>
        <p:spPr>
          <a:xfrm>
            <a:off x="1076325" y="3289300"/>
            <a:ext cx="1601788" cy="90487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Where am I?</a:t>
            </a:r>
          </a:p>
        </p:txBody>
      </p:sp>
      <p:pic>
        <p:nvPicPr>
          <p:cNvPr id="139269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738" y="165100"/>
            <a:ext cx="1624012" cy="114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270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850624">
            <a:off x="5545138" y="258763"/>
            <a:ext cx="1622425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271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677499">
            <a:off x="3404394" y="254794"/>
            <a:ext cx="1624013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4262438" y="1143000"/>
            <a:ext cx="385762" cy="29511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686300" y="1143000"/>
            <a:ext cx="1458913" cy="29511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724400" y="1047750"/>
            <a:ext cx="3429000" cy="3046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loud Callout 26"/>
          <p:cNvSpPr/>
          <p:nvPr/>
        </p:nvSpPr>
        <p:spPr>
          <a:xfrm>
            <a:off x="4906963" y="3890963"/>
            <a:ext cx="2209800" cy="904875"/>
          </a:xfrm>
          <a:prstGeom prst="cloudCallout">
            <a:avLst>
              <a:gd name="adj1" fmla="val -53307"/>
              <a:gd name="adj2" fmla="val -1681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Somewhere in here</a:t>
            </a:r>
          </a:p>
        </p:txBody>
      </p:sp>
      <p:sp>
        <p:nvSpPr>
          <p:cNvPr id="33" name="TextBox 32"/>
          <p:cNvSpPr txBox="1"/>
          <p:nvPr/>
        </p:nvSpPr>
        <p:spPr>
          <a:xfrm rot="18183467">
            <a:off x="-36157" y="1905047"/>
            <a:ext cx="3022140" cy="676924"/>
          </a:xfrm>
          <a:prstGeom prst="rect">
            <a:avLst/>
          </a:prstGeom>
          <a:noFill/>
        </p:spPr>
        <p:txBody>
          <a:bodyPr>
            <a:prstTxWarp prst="textFadeRight">
              <a:avLst>
                <a:gd name="adj" fmla="val 22855"/>
              </a:avLst>
            </a:prstTxWarp>
            <a:spAutoFit/>
          </a:bodyPr>
          <a:lstStyle/>
          <a:p>
            <a:pPr>
              <a:defRPr/>
            </a:pPr>
            <a:r>
              <a:rPr lang="en-US" dirty="0"/>
              <a:t>GPS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0" y="1851025"/>
            <a:ext cx="5092700" cy="4487863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grpSp>
        <p:nvGrpSpPr>
          <p:cNvPr id="140291" name="Group 5"/>
          <p:cNvGrpSpPr>
            <a:grpSpLocks/>
          </p:cNvGrpSpPr>
          <p:nvPr/>
        </p:nvGrpSpPr>
        <p:grpSpPr bwMode="auto">
          <a:xfrm>
            <a:off x="1371600" y="4343400"/>
            <a:ext cx="152400" cy="581025"/>
            <a:chOff x="2057400" y="3886200"/>
            <a:chExt cx="1371600" cy="2438400"/>
          </a:xfrm>
        </p:grpSpPr>
        <p:sp>
          <p:nvSpPr>
            <p:cNvPr id="7" name="Oval 6"/>
            <p:cNvSpPr/>
            <p:nvPr/>
          </p:nvSpPr>
          <p:spPr>
            <a:xfrm>
              <a:off x="2328867" y="3886200"/>
              <a:ext cx="871533" cy="83944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7" idx="4"/>
            </p:cNvCxnSpPr>
            <p:nvPr/>
          </p:nvCxnSpPr>
          <p:spPr>
            <a:xfrm>
              <a:off x="2757492" y="4725649"/>
              <a:ext cx="14283" cy="106596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2057400" y="5791616"/>
              <a:ext cx="714375" cy="53298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757492" y="5791616"/>
              <a:ext cx="671508" cy="53298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200275" y="5032115"/>
              <a:ext cx="1228725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029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738" y="165100"/>
            <a:ext cx="1624012" cy="114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3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850624">
            <a:off x="5545138" y="258763"/>
            <a:ext cx="1622425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4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677499">
            <a:off x="3404394" y="254794"/>
            <a:ext cx="1624013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4262438" y="1143000"/>
            <a:ext cx="385762" cy="29511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686300" y="1143000"/>
            <a:ext cx="1458913" cy="29511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724400" y="1047750"/>
            <a:ext cx="3429000" cy="3046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loud Callout 26"/>
          <p:cNvSpPr/>
          <p:nvPr/>
        </p:nvSpPr>
        <p:spPr>
          <a:xfrm>
            <a:off x="4906963" y="3890963"/>
            <a:ext cx="2052637" cy="604837"/>
          </a:xfrm>
          <a:prstGeom prst="cloudCallout">
            <a:avLst>
              <a:gd name="adj1" fmla="val -53307"/>
              <a:gd name="adj2" fmla="val -1681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Somewhere</a:t>
            </a:r>
          </a:p>
        </p:txBody>
      </p:sp>
      <p:sp>
        <p:nvSpPr>
          <p:cNvPr id="30" name="Cloud Callout 29"/>
          <p:cNvSpPr/>
          <p:nvPr/>
        </p:nvSpPr>
        <p:spPr>
          <a:xfrm>
            <a:off x="1003300" y="3311525"/>
            <a:ext cx="1897063" cy="90487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Where inside the building?</a:t>
            </a:r>
          </a:p>
        </p:txBody>
      </p:sp>
      <p:sp>
        <p:nvSpPr>
          <p:cNvPr id="20" name="TextBox 19"/>
          <p:cNvSpPr txBox="1"/>
          <p:nvPr/>
        </p:nvSpPr>
        <p:spPr>
          <a:xfrm rot="18183467">
            <a:off x="-36157" y="1905047"/>
            <a:ext cx="3022140" cy="676924"/>
          </a:xfrm>
          <a:prstGeom prst="rect">
            <a:avLst/>
          </a:prstGeom>
          <a:noFill/>
        </p:spPr>
        <p:txBody>
          <a:bodyPr>
            <a:prstTxWarp prst="textFadeRight">
              <a:avLst>
                <a:gd name="adj" fmla="val 22855"/>
              </a:avLst>
            </a:prstTxWarp>
            <a:spAutoFit/>
          </a:bodyPr>
          <a:lstStyle/>
          <a:p>
            <a:pPr>
              <a:defRPr/>
            </a:pPr>
            <a:r>
              <a:rPr lang="en-US" dirty="0"/>
              <a:t>GPS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4" descr="http://ecx.images-amazon.com/images/I/41bylgiPrtL._SX342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466652">
            <a:off x="1397794" y="3693319"/>
            <a:ext cx="271462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5" name="Picture 24" descr="http://ecx.images-amazon.com/images/I/41bylgiPrtL._SX342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">
            <a:off x="5818188" y="2097088"/>
            <a:ext cx="271462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6" name="Picture 24" descr="http://ecx.images-amazon.com/images/I/41bylgiPrtL._SX342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">
            <a:off x="8713788" y="6126163"/>
            <a:ext cx="271462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1317" name="Group 5"/>
          <p:cNvGrpSpPr>
            <a:grpSpLocks/>
          </p:cNvGrpSpPr>
          <p:nvPr/>
        </p:nvGrpSpPr>
        <p:grpSpPr bwMode="auto">
          <a:xfrm>
            <a:off x="1371600" y="4343400"/>
            <a:ext cx="152400" cy="581025"/>
            <a:chOff x="2057400" y="3886200"/>
            <a:chExt cx="1371600" cy="2438400"/>
          </a:xfrm>
        </p:grpSpPr>
        <p:sp>
          <p:nvSpPr>
            <p:cNvPr id="27" name="Oval 26"/>
            <p:cNvSpPr/>
            <p:nvPr/>
          </p:nvSpPr>
          <p:spPr>
            <a:xfrm>
              <a:off x="2328867" y="3886200"/>
              <a:ext cx="871533" cy="83944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28" name="Straight Connector 27"/>
            <p:cNvCxnSpPr>
              <a:stCxn id="27" idx="4"/>
            </p:cNvCxnSpPr>
            <p:nvPr/>
          </p:nvCxnSpPr>
          <p:spPr>
            <a:xfrm>
              <a:off x="2757492" y="4725649"/>
              <a:ext cx="14283" cy="106596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2057400" y="5791616"/>
              <a:ext cx="714375" cy="53298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757492" y="5791616"/>
              <a:ext cx="671508" cy="53298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200275" y="5032115"/>
              <a:ext cx="1228725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loud Callout 35"/>
          <p:cNvSpPr/>
          <p:nvPr/>
        </p:nvSpPr>
        <p:spPr>
          <a:xfrm>
            <a:off x="1682750" y="3625850"/>
            <a:ext cx="1601788" cy="903288"/>
          </a:xfrm>
          <a:prstGeom prst="cloudCallout">
            <a:avLst>
              <a:gd name="adj1" fmla="val -55546"/>
              <a:gd name="adj2" fmla="val 387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Where am I?</a:t>
            </a:r>
          </a:p>
        </p:txBody>
      </p:sp>
      <p:cxnSp>
        <p:nvCxnSpPr>
          <p:cNvPr id="37" name="Straight Arrow Connector 36"/>
          <p:cNvCxnSpPr>
            <a:stCxn id="127000" idx="1"/>
            <a:endCxn id="27" idx="0"/>
          </p:cNvCxnSpPr>
          <p:nvPr/>
        </p:nvCxnSpPr>
        <p:spPr>
          <a:xfrm flipH="1">
            <a:off x="1449388" y="3910013"/>
            <a:ext cx="11112" cy="4333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4" idx="2"/>
          </p:cNvCxnSpPr>
          <p:nvPr/>
        </p:nvCxnSpPr>
        <p:spPr>
          <a:xfrm flipH="1">
            <a:off x="1600200" y="2295525"/>
            <a:ext cx="4319588" cy="23209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1587500" y="4670425"/>
            <a:ext cx="3289300" cy="7397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25" idx="1"/>
          </p:cNvCxnSpPr>
          <p:nvPr/>
        </p:nvCxnSpPr>
        <p:spPr>
          <a:xfrm>
            <a:off x="4876800" y="5410200"/>
            <a:ext cx="3843338" cy="7731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2675" y="2597150"/>
            <a:ext cx="3990975" cy="2992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ardrop 19"/>
          <p:cNvSpPr/>
          <p:nvPr/>
        </p:nvSpPr>
        <p:spPr>
          <a:xfrm rot="6861217">
            <a:off x="4992688" y="3667125"/>
            <a:ext cx="703262" cy="623888"/>
          </a:xfrm>
          <a:prstGeom prst="teardrop">
            <a:avLst>
              <a:gd name="adj" fmla="val 20000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8183467">
            <a:off x="-36157" y="1905047"/>
            <a:ext cx="3022140" cy="676924"/>
          </a:xfrm>
          <a:prstGeom prst="rect">
            <a:avLst/>
          </a:prstGeom>
          <a:noFill/>
        </p:spPr>
        <p:txBody>
          <a:bodyPr>
            <a:prstTxWarp prst="textFadeRight">
              <a:avLst>
                <a:gd name="adj" fmla="val 22855"/>
              </a:avLst>
            </a:prstTxWarp>
            <a:spAutoFit/>
          </a:bodyPr>
          <a:lstStyle/>
          <a:p>
            <a:pPr>
              <a:defRPr/>
            </a:pPr>
            <a:r>
              <a:rPr lang="en-US" dirty="0"/>
              <a:t>Beacon System</a:t>
            </a:r>
          </a:p>
        </p:txBody>
      </p:sp>
      <p:sp>
        <p:nvSpPr>
          <p:cNvPr id="141326" name="Rectangle 21"/>
          <p:cNvSpPr>
            <a:spLocks noChangeArrowheads="1"/>
          </p:cNvSpPr>
          <p:nvPr/>
        </p:nvSpPr>
        <p:spPr bwMode="auto">
          <a:xfrm>
            <a:off x="5002213" y="3795713"/>
            <a:ext cx="6842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4" descr="http://ecx.images-amazon.com/images/I/41bylgiPrtL._SX342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466652">
            <a:off x="1397794" y="3693319"/>
            <a:ext cx="271462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39" name="Picture 24" descr="http://ecx.images-amazon.com/images/I/41bylgiPrtL._SX342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">
            <a:off x="5818188" y="2097088"/>
            <a:ext cx="271462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0" name="Picture 24" descr="http://ecx.images-amazon.com/images/I/41bylgiPrtL._SX342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">
            <a:off x="8713788" y="6126163"/>
            <a:ext cx="271462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Straight Arrow Connector 37"/>
          <p:cNvCxnSpPr>
            <a:stCxn id="127000" idx="1"/>
          </p:cNvCxnSpPr>
          <p:nvPr/>
        </p:nvCxnSpPr>
        <p:spPr>
          <a:xfrm flipH="1">
            <a:off x="914400" y="3910013"/>
            <a:ext cx="546100" cy="1500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33400" y="5410200"/>
            <a:ext cx="381000" cy="96043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8287506">
            <a:off x="-454215" y="2004190"/>
            <a:ext cx="3495733" cy="807882"/>
          </a:xfrm>
          <a:prstGeom prst="rect">
            <a:avLst/>
          </a:prstGeom>
          <a:noFill/>
        </p:spPr>
        <p:txBody>
          <a:bodyPr>
            <a:prstTxWarp prst="textFadeRight">
              <a:avLst>
                <a:gd name="adj" fmla="val 29646"/>
              </a:avLst>
            </a:prstTxWarp>
            <a:spAutoFit/>
          </a:bodyPr>
          <a:lstStyle/>
          <a:p>
            <a:pPr>
              <a:defRPr/>
            </a:pPr>
            <a:r>
              <a:rPr lang="en-US" dirty="0"/>
              <a:t>Do beacons communicate?</a:t>
            </a:r>
          </a:p>
        </p:txBody>
      </p:sp>
      <p:cxnSp>
        <p:nvCxnSpPr>
          <p:cNvPr id="29" name="Straight Arrow Connector 28"/>
          <p:cNvCxnSpPr>
            <a:stCxn id="127000" idx="2"/>
          </p:cNvCxnSpPr>
          <p:nvPr/>
        </p:nvCxnSpPr>
        <p:spPr>
          <a:xfrm>
            <a:off x="1619250" y="3849688"/>
            <a:ext cx="895350" cy="4937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514600" y="4343400"/>
            <a:ext cx="2057400" cy="10668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7000" idx="3"/>
          </p:cNvCxnSpPr>
          <p:nvPr/>
        </p:nvCxnSpPr>
        <p:spPr>
          <a:xfrm flipV="1">
            <a:off x="1604963" y="3048000"/>
            <a:ext cx="528637" cy="631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133600" y="2590800"/>
            <a:ext cx="381000" cy="4572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4" idx="1"/>
          </p:cNvCxnSpPr>
          <p:nvPr/>
        </p:nvCxnSpPr>
        <p:spPr>
          <a:xfrm flipH="1" flipV="1">
            <a:off x="5486400" y="1981200"/>
            <a:ext cx="338138" cy="1714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5181600" y="1828800"/>
            <a:ext cx="304800" cy="1524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2"/>
          </p:cNvCxnSpPr>
          <p:nvPr/>
        </p:nvCxnSpPr>
        <p:spPr>
          <a:xfrm flipH="1">
            <a:off x="4843463" y="2295525"/>
            <a:ext cx="1076325" cy="1133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805238" y="3429000"/>
            <a:ext cx="1071562" cy="11620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4" idx="3"/>
          </p:cNvCxnSpPr>
          <p:nvPr/>
        </p:nvCxnSpPr>
        <p:spPr>
          <a:xfrm>
            <a:off x="6081713" y="2244725"/>
            <a:ext cx="471487" cy="1435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553200" y="3679825"/>
            <a:ext cx="685800" cy="17303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5" idx="1"/>
          </p:cNvCxnSpPr>
          <p:nvPr/>
        </p:nvCxnSpPr>
        <p:spPr>
          <a:xfrm flipH="1" flipV="1">
            <a:off x="6989763" y="4343400"/>
            <a:ext cx="1730375" cy="18399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6477000" y="5638800"/>
            <a:ext cx="2209800" cy="5937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6477000" y="6335713"/>
            <a:ext cx="2395538" cy="2968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5953125" y="3276600"/>
            <a:ext cx="1028700" cy="10668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4830763" y="5280025"/>
            <a:ext cx="1636712" cy="3587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3467100" y="6619875"/>
            <a:ext cx="3009900" cy="23812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42360" name="Picture 2" descr="http://i954.photobucket.com/albums/ae24/ncshelter/smile%203/Shouting_smile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68211">
            <a:off x="1736725" y="3362325"/>
            <a:ext cx="936625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61" name="Picture 4" descr="http://thumbs.dreamstime.com/x/shout-out-smiley-cheerful-boy-something-wonderful-3401413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6" b="14584"/>
          <a:stretch>
            <a:fillRect/>
          </a:stretch>
        </p:blipFill>
        <p:spPr bwMode="auto">
          <a:xfrm>
            <a:off x="6257925" y="1754188"/>
            <a:ext cx="893763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62" name="Picture 6" descr="http://thumbs.dreamstime.com/z/smiley-megaphone-2599565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5"/>
          <a:stretch>
            <a:fillRect/>
          </a:stretch>
        </p:blipFill>
        <p:spPr bwMode="auto">
          <a:xfrm>
            <a:off x="8147050" y="5400675"/>
            <a:ext cx="88423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2" name="Rectangular Callout 126981"/>
          <p:cNvSpPr/>
          <p:nvPr/>
        </p:nvSpPr>
        <p:spPr>
          <a:xfrm>
            <a:off x="2535238" y="2971800"/>
            <a:ext cx="674687" cy="357188"/>
          </a:xfrm>
          <a:prstGeom prst="wedgeRectCallout">
            <a:avLst>
              <a:gd name="adj1" fmla="val -64199"/>
              <a:gd name="adj2" fmla="val 8343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I am B1</a:t>
            </a:r>
          </a:p>
        </p:txBody>
      </p:sp>
      <p:sp>
        <p:nvSpPr>
          <p:cNvPr id="79" name="Rectangular Callout 78"/>
          <p:cNvSpPr/>
          <p:nvPr/>
        </p:nvSpPr>
        <p:spPr>
          <a:xfrm>
            <a:off x="7016750" y="1646238"/>
            <a:ext cx="676275" cy="357187"/>
          </a:xfrm>
          <a:prstGeom prst="wedgeRectCallout">
            <a:avLst>
              <a:gd name="adj1" fmla="val -64199"/>
              <a:gd name="adj2" fmla="val 834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I am B2</a:t>
            </a:r>
          </a:p>
        </p:txBody>
      </p:sp>
      <p:sp>
        <p:nvSpPr>
          <p:cNvPr id="80" name="Rectangular Callout 79"/>
          <p:cNvSpPr/>
          <p:nvPr/>
        </p:nvSpPr>
        <p:spPr>
          <a:xfrm>
            <a:off x="8053388" y="4811713"/>
            <a:ext cx="674687" cy="358775"/>
          </a:xfrm>
          <a:prstGeom prst="wedgeRectCallout">
            <a:avLst>
              <a:gd name="adj1" fmla="val 15374"/>
              <a:gd name="adj2" fmla="val 16626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I am B3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4" descr="http://ecx.images-amazon.com/images/I/41bylgiPrtL._SX342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466652">
            <a:off x="1397794" y="3693319"/>
            <a:ext cx="271462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3" name="Picture 24" descr="http://ecx.images-amazon.com/images/I/41bylgiPrtL._SX342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">
            <a:off x="5818188" y="2097088"/>
            <a:ext cx="271462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4" name="Picture 24" descr="http://ecx.images-amazon.com/images/I/41bylgiPrtL._SX342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">
            <a:off x="8713788" y="6126163"/>
            <a:ext cx="271462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Straight Arrow Connector 37"/>
          <p:cNvCxnSpPr>
            <a:stCxn id="127000" idx="1"/>
          </p:cNvCxnSpPr>
          <p:nvPr/>
        </p:nvCxnSpPr>
        <p:spPr>
          <a:xfrm flipH="1">
            <a:off x="914400" y="3910013"/>
            <a:ext cx="546100" cy="1500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33400" y="5410200"/>
            <a:ext cx="381000" cy="96043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8183467">
            <a:off x="-36157" y="1905047"/>
            <a:ext cx="3022140" cy="676924"/>
          </a:xfrm>
          <a:prstGeom prst="rect">
            <a:avLst/>
          </a:prstGeom>
          <a:noFill/>
        </p:spPr>
        <p:txBody>
          <a:bodyPr>
            <a:prstTxWarp prst="textFadeRight">
              <a:avLst>
                <a:gd name="adj" fmla="val 22855"/>
              </a:avLst>
            </a:prstTxWarp>
            <a:spAutoFit/>
          </a:bodyPr>
          <a:lstStyle/>
          <a:p>
            <a:pPr>
              <a:defRPr/>
            </a:pPr>
            <a:r>
              <a:rPr lang="en-US" dirty="0"/>
              <a:t>Where am I?</a:t>
            </a:r>
          </a:p>
        </p:txBody>
      </p:sp>
      <p:cxnSp>
        <p:nvCxnSpPr>
          <p:cNvPr id="29" name="Straight Arrow Connector 28"/>
          <p:cNvCxnSpPr>
            <a:stCxn id="127000" idx="2"/>
          </p:cNvCxnSpPr>
          <p:nvPr/>
        </p:nvCxnSpPr>
        <p:spPr>
          <a:xfrm>
            <a:off x="1619250" y="3849688"/>
            <a:ext cx="895350" cy="4937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514600" y="4343400"/>
            <a:ext cx="2057400" cy="10668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7000" idx="3"/>
          </p:cNvCxnSpPr>
          <p:nvPr/>
        </p:nvCxnSpPr>
        <p:spPr>
          <a:xfrm flipV="1">
            <a:off x="1604963" y="3048000"/>
            <a:ext cx="528637" cy="631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133600" y="2590800"/>
            <a:ext cx="381000" cy="4572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4" idx="1"/>
          </p:cNvCxnSpPr>
          <p:nvPr/>
        </p:nvCxnSpPr>
        <p:spPr>
          <a:xfrm flipH="1" flipV="1">
            <a:off x="5486400" y="1981200"/>
            <a:ext cx="338138" cy="1714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5181600" y="1828800"/>
            <a:ext cx="304800" cy="1524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2"/>
          </p:cNvCxnSpPr>
          <p:nvPr/>
        </p:nvCxnSpPr>
        <p:spPr>
          <a:xfrm flipH="1">
            <a:off x="4843463" y="2295525"/>
            <a:ext cx="1076325" cy="1133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805238" y="3429000"/>
            <a:ext cx="1071562" cy="11620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4" idx="3"/>
          </p:cNvCxnSpPr>
          <p:nvPr/>
        </p:nvCxnSpPr>
        <p:spPr>
          <a:xfrm>
            <a:off x="6081713" y="2244725"/>
            <a:ext cx="471487" cy="1435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553200" y="3679825"/>
            <a:ext cx="685800" cy="17303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5" idx="1"/>
          </p:cNvCxnSpPr>
          <p:nvPr/>
        </p:nvCxnSpPr>
        <p:spPr>
          <a:xfrm flipH="1" flipV="1">
            <a:off x="6989763" y="4343400"/>
            <a:ext cx="1730375" cy="18399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6477000" y="5638800"/>
            <a:ext cx="2209800" cy="5937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6477000" y="6335713"/>
            <a:ext cx="2395538" cy="2968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5953125" y="3276600"/>
            <a:ext cx="1028700" cy="10668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4830763" y="5280025"/>
            <a:ext cx="1636712" cy="3587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3467100" y="6619875"/>
            <a:ext cx="3009900" cy="23812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43384" name="Picture 2" descr="http://i954.photobucket.com/albums/ae24/ncshelter/smile%203/Shouting_smile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68211">
            <a:off x="1736725" y="3362325"/>
            <a:ext cx="936625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5" name="Picture 4" descr="http://thumbs.dreamstime.com/x/shout-out-smiley-cheerful-boy-something-wonderful-3401413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6" b="14584"/>
          <a:stretch>
            <a:fillRect/>
          </a:stretch>
        </p:blipFill>
        <p:spPr bwMode="auto">
          <a:xfrm>
            <a:off x="6257925" y="1754188"/>
            <a:ext cx="893763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6" name="Picture 6" descr="http://thumbs.dreamstime.com/z/smiley-megaphone-2599565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5"/>
          <a:stretch>
            <a:fillRect/>
          </a:stretch>
        </p:blipFill>
        <p:spPr bwMode="auto">
          <a:xfrm>
            <a:off x="8147050" y="5400675"/>
            <a:ext cx="88423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2" name="Rectangular Callout 126981"/>
          <p:cNvSpPr/>
          <p:nvPr/>
        </p:nvSpPr>
        <p:spPr>
          <a:xfrm>
            <a:off x="2535238" y="2971800"/>
            <a:ext cx="674687" cy="357188"/>
          </a:xfrm>
          <a:prstGeom prst="wedgeRectCallout">
            <a:avLst>
              <a:gd name="adj1" fmla="val -64199"/>
              <a:gd name="adj2" fmla="val 8343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I am B1</a:t>
            </a:r>
          </a:p>
        </p:txBody>
      </p:sp>
      <p:sp>
        <p:nvSpPr>
          <p:cNvPr id="79" name="Rectangular Callout 78"/>
          <p:cNvSpPr/>
          <p:nvPr/>
        </p:nvSpPr>
        <p:spPr>
          <a:xfrm>
            <a:off x="7016750" y="1646238"/>
            <a:ext cx="676275" cy="357187"/>
          </a:xfrm>
          <a:prstGeom prst="wedgeRectCallout">
            <a:avLst>
              <a:gd name="adj1" fmla="val -64199"/>
              <a:gd name="adj2" fmla="val 834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I am B2</a:t>
            </a:r>
          </a:p>
        </p:txBody>
      </p:sp>
      <p:sp>
        <p:nvSpPr>
          <p:cNvPr id="80" name="Rectangular Callout 79"/>
          <p:cNvSpPr/>
          <p:nvPr/>
        </p:nvSpPr>
        <p:spPr>
          <a:xfrm>
            <a:off x="8053388" y="4811713"/>
            <a:ext cx="674687" cy="358775"/>
          </a:xfrm>
          <a:prstGeom prst="wedgeRectCallout">
            <a:avLst>
              <a:gd name="adj1" fmla="val 15374"/>
              <a:gd name="adj2" fmla="val 16626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I am B3</a:t>
            </a:r>
          </a:p>
        </p:txBody>
      </p:sp>
      <p:pic>
        <p:nvPicPr>
          <p:cNvPr id="143390" name="Picture 2" descr="http://myhrpartnerinc.com/wp-content/uploads/2013/02/listening-smiley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0" y="3746500"/>
            <a:ext cx="6159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71788" y="457200"/>
            <a:ext cx="933450" cy="129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808413" y="457200"/>
            <a:ext cx="931862" cy="12969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3393" name="TextBox 2"/>
          <p:cNvSpPr txBox="1">
            <a:spLocks noChangeArrowheads="1"/>
          </p:cNvSpPr>
          <p:nvPr/>
        </p:nvSpPr>
        <p:spPr bwMode="auto">
          <a:xfrm>
            <a:off x="2871788" y="533400"/>
            <a:ext cx="8620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/>
              <a:t>B1 – left wall</a:t>
            </a:r>
            <a:br>
              <a:rPr lang="en-US" altLang="en-US" sz="1200"/>
            </a:br>
            <a:r>
              <a:rPr lang="en-US" altLang="en-US" sz="1200"/>
              <a:t>B2 – 3</a:t>
            </a:r>
            <a:r>
              <a:rPr lang="en-US" altLang="en-US" sz="1200" baseline="30000"/>
              <a:t>rd</a:t>
            </a:r>
            <a:r>
              <a:rPr lang="en-US" altLang="en-US" sz="1200"/>
              <a:t> pillar</a:t>
            </a:r>
          </a:p>
          <a:p>
            <a:r>
              <a:rPr lang="en-US" altLang="en-US" sz="1200"/>
              <a:t>B3 – 5</a:t>
            </a:r>
            <a:r>
              <a:rPr lang="en-US" altLang="en-US" sz="1200" baseline="30000"/>
              <a:t>th</a:t>
            </a:r>
            <a:r>
              <a:rPr lang="en-US" altLang="en-US" sz="1200"/>
              <a:t> pillar</a:t>
            </a:r>
          </a:p>
        </p:txBody>
      </p:sp>
      <p:sp>
        <p:nvSpPr>
          <p:cNvPr id="4" name="Cloud Callout 3"/>
          <p:cNvSpPr/>
          <p:nvPr/>
        </p:nvSpPr>
        <p:spPr>
          <a:xfrm>
            <a:off x="3538538" y="2814638"/>
            <a:ext cx="2919412" cy="1130300"/>
          </a:xfrm>
          <a:prstGeom prst="cloudCallout">
            <a:avLst>
              <a:gd name="adj1" fmla="val -52759"/>
              <a:gd name="adj2" fmla="val 36339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/>
              <a:t>Hmmm.. </a:t>
            </a:r>
          </a:p>
          <a:p>
            <a:pPr algn="ctr">
              <a:defRPr/>
            </a:pPr>
            <a:r>
              <a:rPr lang="en-US" sz="1000" dirty="0"/>
              <a:t>I hear B1 louder. I am closer to B1, close to B3 but far from B2. </a:t>
            </a:r>
          </a:p>
          <a:p>
            <a:pPr algn="ctr">
              <a:defRPr/>
            </a:pPr>
            <a:r>
              <a:rPr lang="en-US" sz="1000" dirty="0"/>
              <a:t>I should be near purple couch.</a:t>
            </a:r>
          </a:p>
          <a:p>
            <a:pPr algn="ctr">
              <a:defRPr/>
            </a:pPr>
            <a:endParaRPr lang="en-US" sz="1000" dirty="0"/>
          </a:p>
        </p:txBody>
      </p:sp>
      <p:sp>
        <p:nvSpPr>
          <p:cNvPr id="5" name="Up-Down Arrow 4"/>
          <p:cNvSpPr/>
          <p:nvPr/>
        </p:nvSpPr>
        <p:spPr>
          <a:xfrm>
            <a:off x="3209925" y="1824038"/>
            <a:ext cx="214313" cy="1922462"/>
          </a:xfrm>
          <a:prstGeom prst="up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/>
              <a:t>refer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" y="152400"/>
            <a:ext cx="8153400" cy="67056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38200" y="228600"/>
            <a:ext cx="3352800" cy="2922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733925" y="3886200"/>
            <a:ext cx="3800475" cy="2971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343400" y="228600"/>
            <a:ext cx="3810000" cy="2922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44390" name="Group 4"/>
          <p:cNvGrpSpPr>
            <a:grpSpLocks/>
          </p:cNvGrpSpPr>
          <p:nvPr/>
        </p:nvGrpSpPr>
        <p:grpSpPr bwMode="auto">
          <a:xfrm>
            <a:off x="990600" y="2362200"/>
            <a:ext cx="423863" cy="709613"/>
            <a:chOff x="2057400" y="3886200"/>
            <a:chExt cx="1371600" cy="2438400"/>
          </a:xfrm>
        </p:grpSpPr>
        <p:sp>
          <p:nvSpPr>
            <p:cNvPr id="6" name="Oval 5"/>
            <p:cNvSpPr/>
            <p:nvPr/>
          </p:nvSpPr>
          <p:spPr>
            <a:xfrm>
              <a:off x="2329666" y="3886200"/>
              <a:ext cx="873302" cy="840075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7" name="Straight Connector 6"/>
            <p:cNvCxnSpPr>
              <a:stCxn id="6" idx="4"/>
            </p:cNvCxnSpPr>
            <p:nvPr/>
          </p:nvCxnSpPr>
          <p:spPr>
            <a:xfrm>
              <a:off x="2766316" y="4726275"/>
              <a:ext cx="5139" cy="1063733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2057400" y="5790007"/>
              <a:ext cx="714055" cy="534593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766316" y="5790007"/>
              <a:ext cx="662684" cy="534593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201238" y="5026303"/>
              <a:ext cx="122776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loud Callout 10"/>
          <p:cNvSpPr/>
          <p:nvPr/>
        </p:nvSpPr>
        <p:spPr>
          <a:xfrm>
            <a:off x="869950" y="1123950"/>
            <a:ext cx="2836863" cy="1108075"/>
          </a:xfrm>
          <a:prstGeom prst="cloudCallout">
            <a:avLst>
              <a:gd name="adj1" fmla="val -33473"/>
              <a:gd name="adj2" fmla="val 5926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b="1" dirty="0"/>
              <a:t>I am in Room 1 </a:t>
            </a:r>
            <a:r>
              <a:rPr lang="en-US" altLang="en-US" b="1" dirty="0">
                <a:sym typeface="Wingdings" panose="05000000000000000000" pitchFamily="2" charset="2"/>
              </a:rPr>
              <a:t></a:t>
            </a:r>
            <a:endParaRPr lang="en-US" altLang="en-US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2593975" y="2743200"/>
            <a:ext cx="758825" cy="38258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B1</a:t>
            </a:r>
          </a:p>
        </p:txBody>
      </p:sp>
      <p:sp>
        <p:nvSpPr>
          <p:cNvPr id="144393" name="TextBox 18"/>
          <p:cNvSpPr txBox="1">
            <a:spLocks noChangeArrowheads="1"/>
          </p:cNvSpPr>
          <p:nvPr/>
        </p:nvSpPr>
        <p:spPr bwMode="auto">
          <a:xfrm>
            <a:off x="863600" y="231775"/>
            <a:ext cx="12969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>
                <a:solidFill>
                  <a:srgbClr val="0070C0"/>
                </a:solidFill>
                <a:latin typeface="Calibri" panose="020F0502020204030204" pitchFamily="34" charset="0"/>
              </a:rPr>
              <a:t>Room 1</a:t>
            </a:r>
          </a:p>
        </p:txBody>
      </p:sp>
      <p:sp>
        <p:nvSpPr>
          <p:cNvPr id="144394" name="TextBox 19"/>
          <p:cNvSpPr txBox="1">
            <a:spLocks noChangeArrowheads="1"/>
          </p:cNvSpPr>
          <p:nvPr/>
        </p:nvSpPr>
        <p:spPr bwMode="auto">
          <a:xfrm>
            <a:off x="4343400" y="288925"/>
            <a:ext cx="1371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>
                <a:solidFill>
                  <a:srgbClr val="0070C0"/>
                </a:solidFill>
                <a:latin typeface="Calibri" panose="020F0502020204030204" pitchFamily="34" charset="0"/>
              </a:rPr>
              <a:t>Room 2</a:t>
            </a:r>
          </a:p>
        </p:txBody>
      </p:sp>
      <p:sp>
        <p:nvSpPr>
          <p:cNvPr id="144395" name="TextBox 20"/>
          <p:cNvSpPr txBox="1">
            <a:spLocks noChangeArrowheads="1"/>
          </p:cNvSpPr>
          <p:nvPr/>
        </p:nvSpPr>
        <p:spPr bwMode="auto">
          <a:xfrm>
            <a:off x="4784725" y="3935413"/>
            <a:ext cx="1593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>
                <a:solidFill>
                  <a:srgbClr val="0070C0"/>
                </a:solidFill>
                <a:latin typeface="Calibri" panose="020F0502020204030204" pitchFamily="34" charset="0"/>
              </a:rPr>
              <a:t>Room 3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1414463" y="2446338"/>
            <a:ext cx="3328987" cy="5715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39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0" y="2065338"/>
            <a:ext cx="76835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Straight Arrow Connector 31"/>
          <p:cNvCxnSpPr/>
          <p:nvPr/>
        </p:nvCxnSpPr>
        <p:spPr>
          <a:xfrm flipH="1" flipV="1">
            <a:off x="1566863" y="2655888"/>
            <a:ext cx="2624137" cy="246538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1703388" y="2611438"/>
            <a:ext cx="871537" cy="1158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784725" y="2446338"/>
            <a:ext cx="1270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191000" y="5132388"/>
            <a:ext cx="658813" cy="5905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8016" name="Picture 22"/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 bwMode="auto">
          <a:xfrm>
            <a:off x="803275" y="3481388"/>
            <a:ext cx="1858963" cy="33258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4" name="Rectangle 23"/>
          <p:cNvSpPr/>
          <p:nvPr/>
        </p:nvSpPr>
        <p:spPr>
          <a:xfrm>
            <a:off x="869950" y="3927475"/>
            <a:ext cx="1704975" cy="2471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B1 = -30dB</a:t>
            </a:r>
            <a:b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B2 = -60dB</a:t>
            </a:r>
          </a:p>
          <a:p>
            <a:pPr algn="ctr">
              <a:defRPr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B3 = -90dB</a:t>
            </a:r>
          </a:p>
          <a:p>
            <a:pPr algn="ctr">
              <a:defRPr/>
            </a:pP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>
              <a:defRPr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are in Room 1</a:t>
            </a:r>
            <a:endParaRPr lang="en-US" sz="1600" dirty="0"/>
          </a:p>
        </p:txBody>
      </p:sp>
      <p:sp>
        <p:nvSpPr>
          <p:cNvPr id="44" name="Rounded Rectangle 43"/>
          <p:cNvSpPr/>
          <p:nvPr/>
        </p:nvSpPr>
        <p:spPr>
          <a:xfrm>
            <a:off x="6054725" y="2768600"/>
            <a:ext cx="758825" cy="38258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B2</a:t>
            </a:r>
          </a:p>
        </p:txBody>
      </p:sp>
      <p:pic>
        <p:nvPicPr>
          <p:cNvPr id="14440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0" y="2090738"/>
            <a:ext cx="76835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Rounded Rectangle 45"/>
          <p:cNvSpPr/>
          <p:nvPr/>
        </p:nvSpPr>
        <p:spPr>
          <a:xfrm>
            <a:off x="4800600" y="6424613"/>
            <a:ext cx="758825" cy="3825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B3</a:t>
            </a:r>
          </a:p>
        </p:txBody>
      </p:sp>
      <p:pic>
        <p:nvPicPr>
          <p:cNvPr id="14440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5746750"/>
            <a:ext cx="76835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" y="152400"/>
            <a:ext cx="8153400" cy="67056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38200" y="228600"/>
            <a:ext cx="3352800" cy="2922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733925" y="3886200"/>
            <a:ext cx="3800475" cy="2971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343400" y="228600"/>
            <a:ext cx="3810000" cy="2922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45414" name="Group 4"/>
          <p:cNvGrpSpPr>
            <a:grpSpLocks/>
          </p:cNvGrpSpPr>
          <p:nvPr/>
        </p:nvGrpSpPr>
        <p:grpSpPr bwMode="auto">
          <a:xfrm>
            <a:off x="4889500" y="2373313"/>
            <a:ext cx="422275" cy="709612"/>
            <a:chOff x="2057400" y="3886200"/>
            <a:chExt cx="1371600" cy="2438400"/>
          </a:xfrm>
        </p:grpSpPr>
        <p:sp>
          <p:nvSpPr>
            <p:cNvPr id="6" name="Oval 5"/>
            <p:cNvSpPr/>
            <p:nvPr/>
          </p:nvSpPr>
          <p:spPr>
            <a:xfrm>
              <a:off x="2325532" y="3886200"/>
              <a:ext cx="876586" cy="840076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7" name="Straight Connector 6"/>
            <p:cNvCxnSpPr>
              <a:stCxn id="6" idx="4"/>
            </p:cNvCxnSpPr>
            <p:nvPr/>
          </p:nvCxnSpPr>
          <p:spPr>
            <a:xfrm>
              <a:off x="2763827" y="4726276"/>
              <a:ext cx="5155" cy="106373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2057400" y="5790006"/>
              <a:ext cx="711582" cy="53459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763827" y="5790006"/>
              <a:ext cx="665173" cy="53459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201779" y="5026301"/>
              <a:ext cx="1227221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loud Callout 10"/>
          <p:cNvSpPr/>
          <p:nvPr/>
        </p:nvSpPr>
        <p:spPr>
          <a:xfrm>
            <a:off x="4821238" y="1131888"/>
            <a:ext cx="2836862" cy="1108075"/>
          </a:xfrm>
          <a:prstGeom prst="cloudCallout">
            <a:avLst>
              <a:gd name="adj1" fmla="val -33473"/>
              <a:gd name="adj2" fmla="val 5926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b="1" dirty="0"/>
              <a:t>I am in Room 2 </a:t>
            </a:r>
            <a:r>
              <a:rPr lang="en-US" altLang="en-US" b="1" dirty="0">
                <a:sym typeface="Wingdings" panose="05000000000000000000" pitchFamily="2" charset="2"/>
              </a:rPr>
              <a:t></a:t>
            </a:r>
            <a:endParaRPr lang="en-US" altLang="en-US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2593975" y="2743200"/>
            <a:ext cx="758825" cy="38258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B1</a:t>
            </a:r>
          </a:p>
        </p:txBody>
      </p:sp>
      <p:sp>
        <p:nvSpPr>
          <p:cNvPr id="145417" name="TextBox 18"/>
          <p:cNvSpPr txBox="1">
            <a:spLocks noChangeArrowheads="1"/>
          </p:cNvSpPr>
          <p:nvPr/>
        </p:nvSpPr>
        <p:spPr bwMode="auto">
          <a:xfrm>
            <a:off x="863600" y="231775"/>
            <a:ext cx="12969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>
                <a:solidFill>
                  <a:srgbClr val="0070C0"/>
                </a:solidFill>
                <a:latin typeface="Calibri" panose="020F0502020204030204" pitchFamily="34" charset="0"/>
              </a:rPr>
              <a:t>Room 1</a:t>
            </a:r>
          </a:p>
        </p:txBody>
      </p:sp>
      <p:sp>
        <p:nvSpPr>
          <p:cNvPr id="145418" name="TextBox 19"/>
          <p:cNvSpPr txBox="1">
            <a:spLocks noChangeArrowheads="1"/>
          </p:cNvSpPr>
          <p:nvPr/>
        </p:nvSpPr>
        <p:spPr bwMode="auto">
          <a:xfrm>
            <a:off x="4343400" y="288925"/>
            <a:ext cx="1371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>
                <a:solidFill>
                  <a:srgbClr val="0070C0"/>
                </a:solidFill>
                <a:latin typeface="Calibri" panose="020F0502020204030204" pitchFamily="34" charset="0"/>
              </a:rPr>
              <a:t>Room 2</a:t>
            </a:r>
          </a:p>
        </p:txBody>
      </p:sp>
      <p:sp>
        <p:nvSpPr>
          <p:cNvPr id="145419" name="TextBox 20"/>
          <p:cNvSpPr txBox="1">
            <a:spLocks noChangeArrowheads="1"/>
          </p:cNvSpPr>
          <p:nvPr/>
        </p:nvSpPr>
        <p:spPr bwMode="auto">
          <a:xfrm>
            <a:off x="4784725" y="3935413"/>
            <a:ext cx="1593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>
                <a:solidFill>
                  <a:srgbClr val="0070C0"/>
                </a:solidFill>
                <a:latin typeface="Calibri" panose="020F0502020204030204" pitchFamily="34" charset="0"/>
              </a:rPr>
              <a:t>Room 3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227513" y="2665413"/>
            <a:ext cx="744537" cy="5238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4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0" y="2065338"/>
            <a:ext cx="76835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Straight Arrow Connector 31"/>
          <p:cNvCxnSpPr/>
          <p:nvPr/>
        </p:nvCxnSpPr>
        <p:spPr>
          <a:xfrm flipH="1" flipV="1">
            <a:off x="4972050" y="3125788"/>
            <a:ext cx="57150" cy="135890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406775" y="2601913"/>
            <a:ext cx="793750" cy="444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5410200" y="2446338"/>
            <a:ext cx="644525" cy="1651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029200" y="4560888"/>
            <a:ext cx="0" cy="11858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8016" name="Picture 22"/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 bwMode="auto">
          <a:xfrm>
            <a:off x="803275" y="3481388"/>
            <a:ext cx="1858963" cy="33258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4" name="Rectangle 23"/>
          <p:cNvSpPr/>
          <p:nvPr/>
        </p:nvSpPr>
        <p:spPr>
          <a:xfrm>
            <a:off x="869950" y="3927475"/>
            <a:ext cx="1704975" cy="2471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B1 = -50dB</a:t>
            </a:r>
            <a:b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B2 = -30dB</a:t>
            </a:r>
          </a:p>
          <a:p>
            <a:pPr algn="ctr">
              <a:defRPr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B3 = -70dB</a:t>
            </a:r>
          </a:p>
          <a:p>
            <a:pPr algn="ctr">
              <a:defRPr/>
            </a:pP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>
              <a:defRPr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are in Room 2</a:t>
            </a:r>
            <a:endParaRPr lang="en-US" sz="1600" dirty="0"/>
          </a:p>
        </p:txBody>
      </p:sp>
      <p:sp>
        <p:nvSpPr>
          <p:cNvPr id="44" name="Rounded Rectangle 43"/>
          <p:cNvSpPr/>
          <p:nvPr/>
        </p:nvSpPr>
        <p:spPr>
          <a:xfrm>
            <a:off x="6054725" y="2768600"/>
            <a:ext cx="758825" cy="38258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B2</a:t>
            </a:r>
          </a:p>
        </p:txBody>
      </p:sp>
      <p:pic>
        <p:nvPicPr>
          <p:cNvPr id="1454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0" y="2090738"/>
            <a:ext cx="76835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Rounded Rectangle 45"/>
          <p:cNvSpPr/>
          <p:nvPr/>
        </p:nvSpPr>
        <p:spPr>
          <a:xfrm>
            <a:off x="4800600" y="6424613"/>
            <a:ext cx="758825" cy="3825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B3</a:t>
            </a:r>
          </a:p>
        </p:txBody>
      </p:sp>
      <p:pic>
        <p:nvPicPr>
          <p:cNvPr id="1454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5746750"/>
            <a:ext cx="76835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733</Words>
  <Application>Microsoft Office PowerPoint</Application>
  <PresentationFormat>On-screen Show (4:3)</PresentationFormat>
  <Paragraphs>187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23</vt:i4>
      </vt:variant>
    </vt:vector>
  </HeadingPairs>
  <TitlesOfParts>
    <vt:vector size="38" baseType="lpstr">
      <vt:lpstr>Arial</vt:lpstr>
      <vt:lpstr>Calibri Light</vt:lpstr>
      <vt:lpstr>Calibri</vt:lpstr>
      <vt:lpstr>Wingdings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Office Theme</vt:lpstr>
      <vt:lpstr>10_Office Theme</vt:lpstr>
      <vt:lpstr>11_Office Theme</vt:lpstr>
      <vt:lpstr>IOT DESIGN 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beacon?</vt:lpstr>
      <vt:lpstr>Beacon - Example</vt:lpstr>
      <vt:lpstr>Use of Beacons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DESIGN CHALLENGE</dc:title>
  <dc:creator>admin</dc:creator>
  <cp:lastModifiedBy>MIHIR SHAH</cp:lastModifiedBy>
  <cp:revision>34</cp:revision>
  <dcterms:created xsi:type="dcterms:W3CDTF">2015-02-16T23:31:29Z</dcterms:created>
  <dcterms:modified xsi:type="dcterms:W3CDTF">2015-02-17T17:06:09Z</dcterms:modified>
</cp:coreProperties>
</file>